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0"/>
  </p:notesMasterIdLst>
  <p:handoutMasterIdLst>
    <p:handoutMasterId r:id="rId21"/>
  </p:handoutMasterIdLst>
  <p:sldIdLst>
    <p:sldId id="256" r:id="rId5"/>
    <p:sldId id="2147473268" r:id="rId6"/>
    <p:sldId id="2147473266" r:id="rId7"/>
    <p:sldId id="2147473269" r:id="rId8"/>
    <p:sldId id="336" r:id="rId9"/>
    <p:sldId id="2147473272" r:id="rId10"/>
    <p:sldId id="2147473270" r:id="rId11"/>
    <p:sldId id="324" r:id="rId12"/>
    <p:sldId id="337" r:id="rId13"/>
    <p:sldId id="332" r:id="rId14"/>
    <p:sldId id="323" r:id="rId15"/>
    <p:sldId id="2147473273" r:id="rId16"/>
    <p:sldId id="322" r:id="rId17"/>
    <p:sldId id="314" r:id="rId18"/>
    <p:sldId id="329" r:id="rId19"/>
  </p:sldIdLst>
  <p:sldSz cx="12192000" cy="6858000"/>
  <p:notesSz cx="9144000" cy="6858000"/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s" id="{925CA5DD-65D3-41C6-9065-5985F33EEC7B}">
          <p14:sldIdLst>
            <p14:sldId id="256"/>
          </p14:sldIdLst>
        </p14:section>
        <p14:section name="Main Section" id="{36721FBF-9204-4FD9-89B5-227B5D963680}">
          <p14:sldIdLst>
            <p14:sldId id="2147473268"/>
            <p14:sldId id="2147473266"/>
            <p14:sldId id="2147473269"/>
            <p14:sldId id="336"/>
            <p14:sldId id="2147473272"/>
            <p14:sldId id="2147473270"/>
            <p14:sldId id="324"/>
            <p14:sldId id="337"/>
            <p14:sldId id="332"/>
            <p14:sldId id="323"/>
            <p14:sldId id="2147473273"/>
            <p14:sldId id="322"/>
            <p14:sldId id="314"/>
            <p14:sldId id="329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B88A"/>
    <a:srgbClr val="87AF8C"/>
    <a:srgbClr val="0B7899"/>
    <a:srgbClr val="057D5E"/>
    <a:srgbClr val="117A8C"/>
    <a:srgbClr val="FDFBA5"/>
    <a:srgbClr val="E7E8EA"/>
    <a:srgbClr val="EFF1AF"/>
    <a:srgbClr val="C4DCCA"/>
    <a:srgbClr val="CDD3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4" d="100"/>
          <a:sy n="44" d="100"/>
        </p:scale>
        <p:origin x="1428" y="2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rein Kailath" userId="58123b98-3559-4490-b12e-54dd83505b0c" providerId="ADAL" clId="{A6A8577B-3D9E-4C63-A346-7C92FE554114}"/>
    <pc:docChg chg="custSel delSld modSld modSection">
      <pc:chgData name="Jerein Kailath" userId="58123b98-3559-4490-b12e-54dd83505b0c" providerId="ADAL" clId="{A6A8577B-3D9E-4C63-A346-7C92FE554114}" dt="2026-04-09T02:24:12.484" v="65" actId="20577"/>
      <pc:docMkLst>
        <pc:docMk/>
      </pc:docMkLst>
      <pc:sldChg chg="modNotesTx">
        <pc:chgData name="Jerein Kailath" userId="58123b98-3559-4490-b12e-54dd83505b0c" providerId="ADAL" clId="{A6A8577B-3D9E-4C63-A346-7C92FE554114}" dt="2026-04-09T02:24:12.484" v="65" actId="20577"/>
        <pc:sldMkLst>
          <pc:docMk/>
          <pc:sldMk cId="1682685717" sldId="323"/>
        </pc:sldMkLst>
      </pc:sldChg>
      <pc:sldChg chg="modNotesTx">
        <pc:chgData name="Jerein Kailath" userId="58123b98-3559-4490-b12e-54dd83505b0c" providerId="ADAL" clId="{A6A8577B-3D9E-4C63-A346-7C92FE554114}" dt="2026-04-09T02:24:00.521" v="63" actId="20577"/>
        <pc:sldMkLst>
          <pc:docMk/>
          <pc:sldMk cId="4175262921" sldId="324"/>
        </pc:sldMkLst>
      </pc:sldChg>
      <pc:sldChg chg="del">
        <pc:chgData name="Jerein Kailath" userId="58123b98-3559-4490-b12e-54dd83505b0c" providerId="ADAL" clId="{A6A8577B-3D9E-4C63-A346-7C92FE554114}" dt="2026-04-09T02:23:33.141" v="34" actId="47"/>
        <pc:sldMkLst>
          <pc:docMk/>
          <pc:sldMk cId="1095504865" sldId="327"/>
        </pc:sldMkLst>
      </pc:sldChg>
      <pc:sldChg chg="modNotesTx">
        <pc:chgData name="Jerein Kailath" userId="58123b98-3559-4490-b12e-54dd83505b0c" providerId="ADAL" clId="{A6A8577B-3D9E-4C63-A346-7C92FE554114}" dt="2026-04-09T02:24:05.170" v="64" actId="20577"/>
        <pc:sldMkLst>
          <pc:docMk/>
          <pc:sldMk cId="518560306" sldId="337"/>
        </pc:sldMkLst>
      </pc:sldChg>
      <pc:sldChg chg="del">
        <pc:chgData name="Jerein Kailath" userId="58123b98-3559-4490-b12e-54dd83505b0c" providerId="ADAL" clId="{A6A8577B-3D9E-4C63-A346-7C92FE554114}" dt="2026-04-08T23:51:32.673" v="0" actId="47"/>
        <pc:sldMkLst>
          <pc:docMk/>
          <pc:sldMk cId="2030806948" sldId="341"/>
        </pc:sldMkLst>
      </pc:sldChg>
      <pc:sldChg chg="modSp mod">
        <pc:chgData name="Jerein Kailath" userId="58123b98-3559-4490-b12e-54dd83505b0c" providerId="ADAL" clId="{A6A8577B-3D9E-4C63-A346-7C92FE554114}" dt="2026-04-09T02:23:45.036" v="62" actId="20577"/>
        <pc:sldMkLst>
          <pc:docMk/>
          <pc:sldMk cId="1802421366" sldId="2147473268"/>
        </pc:sldMkLst>
        <pc:spChg chg="mod">
          <ac:chgData name="Jerein Kailath" userId="58123b98-3559-4490-b12e-54dd83505b0c" providerId="ADAL" clId="{A6A8577B-3D9E-4C63-A346-7C92FE554114}" dt="2026-04-09T02:23:45.036" v="62" actId="20577"/>
          <ac:spMkLst>
            <pc:docMk/>
            <pc:sldMk cId="1802421366" sldId="2147473268"/>
            <ac:spMk id="3" creationId="{C37F1C03-A29A-79F2-3550-2877A51A3839}"/>
          </ac:spMkLst>
        </pc:spChg>
      </pc:sldChg>
      <pc:sldChg chg="modSp mod">
        <pc:chgData name="Jerein Kailath" userId="58123b98-3559-4490-b12e-54dd83505b0c" providerId="ADAL" clId="{A6A8577B-3D9E-4C63-A346-7C92FE554114}" dt="2026-04-08T23:52:11.355" v="33" actId="20577"/>
        <pc:sldMkLst>
          <pc:docMk/>
          <pc:sldMk cId="3002468418" sldId="2147473269"/>
        </pc:sldMkLst>
        <pc:spChg chg="mod">
          <ac:chgData name="Jerein Kailath" userId="58123b98-3559-4490-b12e-54dd83505b0c" providerId="ADAL" clId="{A6A8577B-3D9E-4C63-A346-7C92FE554114}" dt="2026-04-08T23:52:11.355" v="33" actId="20577"/>
          <ac:spMkLst>
            <pc:docMk/>
            <pc:sldMk cId="3002468418" sldId="2147473269"/>
            <ac:spMk id="12" creationId="{12B0F78B-C5C5-A5B4-670D-F6AAD6FAC4A3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85A4A0-412A-4FAE-A136-71A2D45CAE23}" type="doc">
      <dgm:prSet loTypeId="urn:microsoft.com/office/officeart/2008/layout/AlternatingHexagons" loCatId="list" qsTypeId="urn:microsoft.com/office/officeart/2005/8/quickstyle/simple5" qsCatId="simple" csTypeId="urn:microsoft.com/office/officeart/2005/8/colors/accent5_2" csCatId="accent5" phldr="1"/>
      <dgm:spPr/>
      <dgm:t>
        <a:bodyPr/>
        <a:lstStyle/>
        <a:p>
          <a:endParaRPr lang="en-AU"/>
        </a:p>
      </dgm:t>
    </dgm:pt>
    <dgm:pt modelId="{C5681C8C-4FB7-4FA0-BBCA-9B79F6527F5E}">
      <dgm:prSet phldrT="[Text]" phldr="0"/>
      <dgm:spPr/>
      <dgm:t>
        <a:bodyPr/>
        <a:lstStyle/>
        <a:p>
          <a:r>
            <a:rPr lang="en-AU"/>
            <a:t>25%</a:t>
          </a:r>
        </a:p>
      </dgm:t>
    </dgm:pt>
    <dgm:pt modelId="{A54118B9-E29D-4820-8E5F-1CE2856BD682}" type="parTrans" cxnId="{9CB9F0E1-682E-4CD5-A87D-2E4DD477037D}">
      <dgm:prSet/>
      <dgm:spPr/>
      <dgm:t>
        <a:bodyPr/>
        <a:lstStyle/>
        <a:p>
          <a:endParaRPr lang="en-AU"/>
        </a:p>
      </dgm:t>
    </dgm:pt>
    <dgm:pt modelId="{A233143D-E737-46F1-BA2C-6127CC108B2D}" type="sibTrans" cxnId="{9CB9F0E1-682E-4CD5-A87D-2E4DD477037D}">
      <dgm:prSet/>
      <dgm:spPr/>
      <dgm:t>
        <a:bodyPr/>
        <a:lstStyle/>
        <a:p>
          <a:endParaRPr lang="en-AU"/>
        </a:p>
      </dgm:t>
    </dgm:pt>
    <dgm:pt modelId="{1EF116F5-E7B3-4B4A-99AD-5B58DC009D10}">
      <dgm:prSet phldrT="[Text]" phldr="0"/>
      <dgm:spPr/>
      <dgm:t>
        <a:bodyPr/>
        <a:lstStyle/>
        <a:p>
          <a:r>
            <a:rPr lang="en-AU" b="1"/>
            <a:t>Solution &amp; Value Proposition</a:t>
          </a:r>
        </a:p>
      </dgm:t>
    </dgm:pt>
    <dgm:pt modelId="{B717952A-2C69-4D7F-9181-FA62A53DDCB3}" type="parTrans" cxnId="{88537C2A-2979-4E13-943D-E640AB21CA42}">
      <dgm:prSet/>
      <dgm:spPr/>
      <dgm:t>
        <a:bodyPr/>
        <a:lstStyle/>
        <a:p>
          <a:endParaRPr lang="en-AU"/>
        </a:p>
      </dgm:t>
    </dgm:pt>
    <dgm:pt modelId="{DCA9DEE1-ED9B-4B5E-9D81-269FA9267B71}" type="sibTrans" cxnId="{88537C2A-2979-4E13-943D-E640AB21CA42}">
      <dgm:prSet/>
      <dgm:spPr/>
      <dgm:t>
        <a:bodyPr/>
        <a:lstStyle/>
        <a:p>
          <a:endParaRPr lang="en-AU"/>
        </a:p>
      </dgm:t>
    </dgm:pt>
    <dgm:pt modelId="{F94B6FCA-3AC8-4A4D-8776-6928ABC821A2}">
      <dgm:prSet phldrT="[Text]" phldr="0"/>
      <dgm:spPr/>
      <dgm:t>
        <a:bodyPr/>
        <a:lstStyle/>
        <a:p>
          <a:r>
            <a:rPr lang="en-AU"/>
            <a:t>15%</a:t>
          </a:r>
        </a:p>
      </dgm:t>
    </dgm:pt>
    <dgm:pt modelId="{7DC4792C-BF64-4DFA-B3A9-F99199B02E0D}" type="parTrans" cxnId="{79B85762-EC5F-43E3-B710-28919DC03624}">
      <dgm:prSet/>
      <dgm:spPr/>
      <dgm:t>
        <a:bodyPr/>
        <a:lstStyle/>
        <a:p>
          <a:endParaRPr lang="en-AU"/>
        </a:p>
      </dgm:t>
    </dgm:pt>
    <dgm:pt modelId="{53ABD255-828B-4D94-98C6-42E96543AD7E}" type="sibTrans" cxnId="{79B85762-EC5F-43E3-B710-28919DC03624}">
      <dgm:prSet/>
      <dgm:spPr/>
      <dgm:t>
        <a:bodyPr/>
        <a:lstStyle/>
        <a:p>
          <a:endParaRPr lang="en-AU"/>
        </a:p>
      </dgm:t>
    </dgm:pt>
    <dgm:pt modelId="{AA6AE6A9-CCDB-425A-B457-72B9B7CBF186}">
      <dgm:prSet phldrT="[Text]" phldr="0"/>
      <dgm:spPr/>
      <dgm:t>
        <a:bodyPr/>
        <a:lstStyle/>
        <a:p>
          <a:r>
            <a:rPr lang="en-AU" b="1"/>
            <a:t>Evidence &amp; Traction</a:t>
          </a:r>
        </a:p>
      </dgm:t>
    </dgm:pt>
    <dgm:pt modelId="{30EDB52D-5EFE-4A4B-959F-1598B7B6B5A6}" type="parTrans" cxnId="{8ED53CD3-00FC-4CCF-A4D2-49B7F83DBD5D}">
      <dgm:prSet/>
      <dgm:spPr/>
      <dgm:t>
        <a:bodyPr/>
        <a:lstStyle/>
        <a:p>
          <a:endParaRPr lang="en-AU"/>
        </a:p>
      </dgm:t>
    </dgm:pt>
    <dgm:pt modelId="{1BFD8D7A-F421-4CB9-AF8C-B4C3217797A7}" type="sibTrans" cxnId="{8ED53CD3-00FC-4CCF-A4D2-49B7F83DBD5D}">
      <dgm:prSet/>
      <dgm:spPr/>
      <dgm:t>
        <a:bodyPr/>
        <a:lstStyle/>
        <a:p>
          <a:endParaRPr lang="en-AU"/>
        </a:p>
      </dgm:t>
    </dgm:pt>
    <dgm:pt modelId="{797556C4-271D-4738-BD6C-60E079C5E22E}">
      <dgm:prSet phldrT="[Text]" phldr="0"/>
      <dgm:spPr/>
      <dgm:t>
        <a:bodyPr/>
        <a:lstStyle/>
        <a:p>
          <a:r>
            <a:rPr lang="en-AU"/>
            <a:t>25%</a:t>
          </a:r>
        </a:p>
      </dgm:t>
    </dgm:pt>
    <dgm:pt modelId="{8C7E90AC-9EF4-45EA-95A8-5137CCA17B82}" type="parTrans" cxnId="{27DF102B-1B7F-4E03-B9F9-5A8FD39EFE71}">
      <dgm:prSet/>
      <dgm:spPr/>
      <dgm:t>
        <a:bodyPr/>
        <a:lstStyle/>
        <a:p>
          <a:endParaRPr lang="en-AU"/>
        </a:p>
      </dgm:t>
    </dgm:pt>
    <dgm:pt modelId="{F0DE9E5A-7726-4DF0-BC08-6AC7FCBAC1E1}" type="sibTrans" cxnId="{27DF102B-1B7F-4E03-B9F9-5A8FD39EFE71}">
      <dgm:prSet/>
      <dgm:spPr/>
      <dgm:t>
        <a:bodyPr/>
        <a:lstStyle/>
        <a:p>
          <a:endParaRPr lang="en-AU"/>
        </a:p>
      </dgm:t>
    </dgm:pt>
    <dgm:pt modelId="{C7267417-0B18-4C3B-834E-763001DB43F5}">
      <dgm:prSet phldrT="[Text]" phldr="0"/>
      <dgm:spPr/>
      <dgm:t>
        <a:bodyPr/>
        <a:lstStyle/>
        <a:p>
          <a:r>
            <a:rPr lang="en-AU" b="1"/>
            <a:t>Business Model &amp; Project Plan</a:t>
          </a:r>
        </a:p>
      </dgm:t>
    </dgm:pt>
    <dgm:pt modelId="{93ED33ED-12BF-45D9-8F74-8552CBD553BA}" type="parTrans" cxnId="{D9B890E2-421C-42B7-8D38-63A556B7A75E}">
      <dgm:prSet/>
      <dgm:spPr/>
      <dgm:t>
        <a:bodyPr/>
        <a:lstStyle/>
        <a:p>
          <a:endParaRPr lang="en-AU"/>
        </a:p>
      </dgm:t>
    </dgm:pt>
    <dgm:pt modelId="{60DFB3AB-F659-4AC0-B7E8-78129B4A5C16}" type="sibTrans" cxnId="{D9B890E2-421C-42B7-8D38-63A556B7A75E}">
      <dgm:prSet/>
      <dgm:spPr/>
      <dgm:t>
        <a:bodyPr/>
        <a:lstStyle/>
        <a:p>
          <a:endParaRPr lang="en-AU"/>
        </a:p>
      </dgm:t>
    </dgm:pt>
    <dgm:pt modelId="{CEADF9C4-EE72-4A33-924D-F6DE1665C0B2}">
      <dgm:prSet/>
      <dgm:spPr/>
      <dgm:t>
        <a:bodyPr/>
        <a:lstStyle/>
        <a:p>
          <a:r>
            <a:rPr lang="en-AU"/>
            <a:t>20%</a:t>
          </a:r>
        </a:p>
      </dgm:t>
    </dgm:pt>
    <dgm:pt modelId="{BEBF1CA2-D533-4E7C-9677-1F6819A51162}" type="parTrans" cxnId="{3E0A4B18-9728-4A77-AD13-C0C9DA3C1AF6}">
      <dgm:prSet/>
      <dgm:spPr/>
      <dgm:t>
        <a:bodyPr/>
        <a:lstStyle/>
        <a:p>
          <a:endParaRPr lang="en-AU"/>
        </a:p>
      </dgm:t>
    </dgm:pt>
    <dgm:pt modelId="{1DE1CA04-C32D-44A1-9648-7F350E1B8EF1}" type="sibTrans" cxnId="{3E0A4B18-9728-4A77-AD13-C0C9DA3C1AF6}">
      <dgm:prSet/>
      <dgm:spPr/>
      <dgm:t>
        <a:bodyPr/>
        <a:lstStyle/>
        <a:p>
          <a:endParaRPr lang="en-AU"/>
        </a:p>
      </dgm:t>
    </dgm:pt>
    <dgm:pt modelId="{F3B09121-730A-4F50-BDA5-DB0C4956F958}">
      <dgm:prSet/>
      <dgm:spPr/>
      <dgm:t>
        <a:bodyPr/>
        <a:lstStyle/>
        <a:p>
          <a:r>
            <a:rPr lang="en-AU"/>
            <a:t>15%</a:t>
          </a:r>
        </a:p>
      </dgm:t>
    </dgm:pt>
    <dgm:pt modelId="{7C769B12-A004-4F23-B3DA-B2DAB6BACAF3}" type="parTrans" cxnId="{0B958F9F-4287-4E3B-A06F-B83147F28D5A}">
      <dgm:prSet/>
      <dgm:spPr/>
      <dgm:t>
        <a:bodyPr/>
        <a:lstStyle/>
        <a:p>
          <a:endParaRPr lang="en-AU"/>
        </a:p>
      </dgm:t>
    </dgm:pt>
    <dgm:pt modelId="{02C64F99-B36E-45DB-B4FA-8B7A1BCD1839}" type="sibTrans" cxnId="{0B958F9F-4287-4E3B-A06F-B83147F28D5A}">
      <dgm:prSet/>
      <dgm:spPr/>
      <dgm:t>
        <a:bodyPr/>
        <a:lstStyle/>
        <a:p>
          <a:endParaRPr lang="en-AU"/>
        </a:p>
      </dgm:t>
    </dgm:pt>
    <dgm:pt modelId="{FF945267-863F-4C1E-809C-F7D6714FADC1}">
      <dgm:prSet/>
      <dgm:spPr/>
      <dgm:t>
        <a:bodyPr/>
        <a:lstStyle/>
        <a:p>
          <a:r>
            <a:rPr lang="en-AU" b="1"/>
            <a:t>Project Team</a:t>
          </a:r>
        </a:p>
      </dgm:t>
    </dgm:pt>
    <dgm:pt modelId="{C8534B2F-94AF-4D2F-B40E-49C5BC78F5C5}" type="parTrans" cxnId="{3D434B8B-DA67-4BE1-B9CD-B755E5791C69}">
      <dgm:prSet/>
      <dgm:spPr/>
      <dgm:t>
        <a:bodyPr/>
        <a:lstStyle/>
        <a:p>
          <a:endParaRPr lang="en-AU"/>
        </a:p>
      </dgm:t>
    </dgm:pt>
    <dgm:pt modelId="{DC2E8B3A-AD13-4B2E-968B-37DFC5071509}" type="sibTrans" cxnId="{3D434B8B-DA67-4BE1-B9CD-B755E5791C69}">
      <dgm:prSet/>
      <dgm:spPr/>
      <dgm:t>
        <a:bodyPr/>
        <a:lstStyle/>
        <a:p>
          <a:endParaRPr lang="en-AU"/>
        </a:p>
      </dgm:t>
    </dgm:pt>
    <dgm:pt modelId="{F61022BA-AFAF-4701-B105-7469E0147C58}">
      <dgm:prSet/>
      <dgm:spPr/>
      <dgm:t>
        <a:bodyPr/>
        <a:lstStyle/>
        <a:p>
          <a:r>
            <a:rPr lang="en-AU" b="1"/>
            <a:t>Impact to NSW</a:t>
          </a:r>
        </a:p>
      </dgm:t>
    </dgm:pt>
    <dgm:pt modelId="{C6CFFAFD-A5D7-48E3-996F-91114AD9A7C7}" type="parTrans" cxnId="{380B5482-FAB5-4237-B115-02DAA1E98DF4}">
      <dgm:prSet/>
      <dgm:spPr/>
      <dgm:t>
        <a:bodyPr/>
        <a:lstStyle/>
        <a:p>
          <a:endParaRPr lang="en-AU"/>
        </a:p>
      </dgm:t>
    </dgm:pt>
    <dgm:pt modelId="{2C3917A7-17F0-486B-9AD6-C2FDC74D8213}" type="sibTrans" cxnId="{380B5482-FAB5-4237-B115-02DAA1E98DF4}">
      <dgm:prSet/>
      <dgm:spPr/>
      <dgm:t>
        <a:bodyPr/>
        <a:lstStyle/>
        <a:p>
          <a:endParaRPr lang="en-AU"/>
        </a:p>
      </dgm:t>
    </dgm:pt>
    <dgm:pt modelId="{58BF8554-B2B5-4B83-8CD0-1C85FC628808}" type="pres">
      <dgm:prSet presAssocID="{FD85A4A0-412A-4FAE-A136-71A2D45CAE23}" presName="Name0" presStyleCnt="0">
        <dgm:presLayoutVars>
          <dgm:chMax/>
          <dgm:chPref/>
          <dgm:dir/>
          <dgm:animLvl val="lvl"/>
        </dgm:presLayoutVars>
      </dgm:prSet>
      <dgm:spPr/>
    </dgm:pt>
    <dgm:pt modelId="{EAFD9630-6E1B-44DC-A057-50C9FAF9CEDC}" type="pres">
      <dgm:prSet presAssocID="{C5681C8C-4FB7-4FA0-BBCA-9B79F6527F5E}" presName="composite" presStyleCnt="0"/>
      <dgm:spPr/>
    </dgm:pt>
    <dgm:pt modelId="{AD66B916-28AD-49B4-8E37-904E7C3685F1}" type="pres">
      <dgm:prSet presAssocID="{C5681C8C-4FB7-4FA0-BBCA-9B79F6527F5E}" presName="Parent1" presStyleLbl="node1" presStyleIdx="0" presStyleCnt="10">
        <dgm:presLayoutVars>
          <dgm:chMax val="1"/>
          <dgm:chPref val="1"/>
          <dgm:bulletEnabled val="1"/>
        </dgm:presLayoutVars>
      </dgm:prSet>
      <dgm:spPr/>
    </dgm:pt>
    <dgm:pt modelId="{9E14CB63-93A2-4E98-A433-7EA63F676AE3}" type="pres">
      <dgm:prSet presAssocID="{C5681C8C-4FB7-4FA0-BBCA-9B79F6527F5E}" presName="Childtext1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58C88036-34B8-436D-B3F8-B088E9D1AC3D}" type="pres">
      <dgm:prSet presAssocID="{C5681C8C-4FB7-4FA0-BBCA-9B79F6527F5E}" presName="BalanceSpacing" presStyleCnt="0"/>
      <dgm:spPr/>
    </dgm:pt>
    <dgm:pt modelId="{0D925AAA-3428-4BD6-9E41-79C129072EB0}" type="pres">
      <dgm:prSet presAssocID="{C5681C8C-4FB7-4FA0-BBCA-9B79F6527F5E}" presName="BalanceSpacing1" presStyleCnt="0"/>
      <dgm:spPr/>
    </dgm:pt>
    <dgm:pt modelId="{D9705B0C-80CD-4F09-B47A-51A04481605C}" type="pres">
      <dgm:prSet presAssocID="{A233143D-E737-46F1-BA2C-6127CC108B2D}" presName="Accent1Text" presStyleLbl="node1" presStyleIdx="1" presStyleCnt="10"/>
      <dgm:spPr/>
    </dgm:pt>
    <dgm:pt modelId="{696BE0D1-B05D-48D0-B505-CD0EE8700F1E}" type="pres">
      <dgm:prSet presAssocID="{A233143D-E737-46F1-BA2C-6127CC108B2D}" presName="spaceBetweenRectangles" presStyleCnt="0"/>
      <dgm:spPr/>
    </dgm:pt>
    <dgm:pt modelId="{C6F27064-5114-400D-A283-3703BB5AA8AD}" type="pres">
      <dgm:prSet presAssocID="{F94B6FCA-3AC8-4A4D-8776-6928ABC821A2}" presName="composite" presStyleCnt="0"/>
      <dgm:spPr/>
    </dgm:pt>
    <dgm:pt modelId="{134802FD-31BC-4269-895A-222C33B874F2}" type="pres">
      <dgm:prSet presAssocID="{F94B6FCA-3AC8-4A4D-8776-6928ABC821A2}" presName="Parent1" presStyleLbl="node1" presStyleIdx="2" presStyleCnt="10">
        <dgm:presLayoutVars>
          <dgm:chMax val="1"/>
          <dgm:chPref val="1"/>
          <dgm:bulletEnabled val="1"/>
        </dgm:presLayoutVars>
      </dgm:prSet>
      <dgm:spPr/>
    </dgm:pt>
    <dgm:pt modelId="{847012A7-9911-46F8-A8D8-2D77E69B9F23}" type="pres">
      <dgm:prSet presAssocID="{F94B6FCA-3AC8-4A4D-8776-6928ABC821A2}" presName="Childtext1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18F164B6-E78F-4F4B-9C02-3D257AFDA8C9}" type="pres">
      <dgm:prSet presAssocID="{F94B6FCA-3AC8-4A4D-8776-6928ABC821A2}" presName="BalanceSpacing" presStyleCnt="0"/>
      <dgm:spPr/>
    </dgm:pt>
    <dgm:pt modelId="{477D094B-A2F9-4130-8858-D6658F718FDB}" type="pres">
      <dgm:prSet presAssocID="{F94B6FCA-3AC8-4A4D-8776-6928ABC821A2}" presName="BalanceSpacing1" presStyleCnt="0"/>
      <dgm:spPr/>
    </dgm:pt>
    <dgm:pt modelId="{C653AD40-10EA-4021-8133-AEA28D2A4734}" type="pres">
      <dgm:prSet presAssocID="{53ABD255-828B-4D94-98C6-42E96543AD7E}" presName="Accent1Text" presStyleLbl="node1" presStyleIdx="3" presStyleCnt="10"/>
      <dgm:spPr/>
    </dgm:pt>
    <dgm:pt modelId="{46687156-2797-4C98-B337-907401AB40E7}" type="pres">
      <dgm:prSet presAssocID="{53ABD255-828B-4D94-98C6-42E96543AD7E}" presName="spaceBetweenRectangles" presStyleCnt="0"/>
      <dgm:spPr/>
    </dgm:pt>
    <dgm:pt modelId="{03F75B6F-8BED-4E72-9EE5-0EAC5D9FDC09}" type="pres">
      <dgm:prSet presAssocID="{797556C4-271D-4738-BD6C-60E079C5E22E}" presName="composite" presStyleCnt="0"/>
      <dgm:spPr/>
    </dgm:pt>
    <dgm:pt modelId="{A1629644-6830-4A11-8CF0-F58B8AE7EBA2}" type="pres">
      <dgm:prSet presAssocID="{797556C4-271D-4738-BD6C-60E079C5E22E}" presName="Parent1" presStyleLbl="node1" presStyleIdx="4" presStyleCnt="10">
        <dgm:presLayoutVars>
          <dgm:chMax val="1"/>
          <dgm:chPref val="1"/>
          <dgm:bulletEnabled val="1"/>
        </dgm:presLayoutVars>
      </dgm:prSet>
      <dgm:spPr/>
    </dgm:pt>
    <dgm:pt modelId="{700B041A-2C06-43B2-B7E4-380DBDCF47EC}" type="pres">
      <dgm:prSet presAssocID="{797556C4-271D-4738-BD6C-60E079C5E22E}" presName="Childtext1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D738B95F-664B-4F79-86EE-B7AF70EAF763}" type="pres">
      <dgm:prSet presAssocID="{797556C4-271D-4738-BD6C-60E079C5E22E}" presName="BalanceSpacing" presStyleCnt="0"/>
      <dgm:spPr/>
    </dgm:pt>
    <dgm:pt modelId="{606ACB0F-6BC7-4889-9B59-8F16102BE423}" type="pres">
      <dgm:prSet presAssocID="{797556C4-271D-4738-BD6C-60E079C5E22E}" presName="BalanceSpacing1" presStyleCnt="0"/>
      <dgm:spPr/>
    </dgm:pt>
    <dgm:pt modelId="{EF7E11F9-17E8-4D4C-8402-3F6FD18B09EA}" type="pres">
      <dgm:prSet presAssocID="{F0DE9E5A-7726-4DF0-BC08-6AC7FCBAC1E1}" presName="Accent1Text" presStyleLbl="node1" presStyleIdx="5" presStyleCnt="10"/>
      <dgm:spPr/>
    </dgm:pt>
    <dgm:pt modelId="{7DCDAB2E-79D3-40BD-AF2F-487586E9D0B8}" type="pres">
      <dgm:prSet presAssocID="{F0DE9E5A-7726-4DF0-BC08-6AC7FCBAC1E1}" presName="spaceBetweenRectangles" presStyleCnt="0"/>
      <dgm:spPr/>
    </dgm:pt>
    <dgm:pt modelId="{3F025F79-CB37-4944-96E0-BF63B0DA1C52}" type="pres">
      <dgm:prSet presAssocID="{CEADF9C4-EE72-4A33-924D-F6DE1665C0B2}" presName="composite" presStyleCnt="0"/>
      <dgm:spPr/>
    </dgm:pt>
    <dgm:pt modelId="{8396D866-CF1A-4AB4-84AA-4B6F03F9C39B}" type="pres">
      <dgm:prSet presAssocID="{CEADF9C4-EE72-4A33-924D-F6DE1665C0B2}" presName="Parent1" presStyleLbl="node1" presStyleIdx="6" presStyleCnt="10">
        <dgm:presLayoutVars>
          <dgm:chMax val="1"/>
          <dgm:chPref val="1"/>
          <dgm:bulletEnabled val="1"/>
        </dgm:presLayoutVars>
      </dgm:prSet>
      <dgm:spPr/>
    </dgm:pt>
    <dgm:pt modelId="{5E77FC33-0C4B-4E0A-9F6B-36C38C06D121}" type="pres">
      <dgm:prSet presAssocID="{CEADF9C4-EE72-4A33-924D-F6DE1665C0B2}" presName="Childtext1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C35EA76C-A52A-4576-9190-1A6935229068}" type="pres">
      <dgm:prSet presAssocID="{CEADF9C4-EE72-4A33-924D-F6DE1665C0B2}" presName="BalanceSpacing" presStyleCnt="0"/>
      <dgm:spPr/>
    </dgm:pt>
    <dgm:pt modelId="{419125FB-1038-40F5-8516-C090B0663B59}" type="pres">
      <dgm:prSet presAssocID="{CEADF9C4-EE72-4A33-924D-F6DE1665C0B2}" presName="BalanceSpacing1" presStyleCnt="0"/>
      <dgm:spPr/>
    </dgm:pt>
    <dgm:pt modelId="{031194D5-85EF-4154-B692-3019A88CEDE2}" type="pres">
      <dgm:prSet presAssocID="{1DE1CA04-C32D-44A1-9648-7F350E1B8EF1}" presName="Accent1Text" presStyleLbl="node1" presStyleIdx="7" presStyleCnt="10"/>
      <dgm:spPr/>
    </dgm:pt>
    <dgm:pt modelId="{FC51B66F-1666-4322-8B8C-4C7C63082363}" type="pres">
      <dgm:prSet presAssocID="{1DE1CA04-C32D-44A1-9648-7F350E1B8EF1}" presName="spaceBetweenRectangles" presStyleCnt="0"/>
      <dgm:spPr/>
    </dgm:pt>
    <dgm:pt modelId="{EE8197DA-D18C-4103-A68A-681388561EAF}" type="pres">
      <dgm:prSet presAssocID="{F3B09121-730A-4F50-BDA5-DB0C4956F958}" presName="composite" presStyleCnt="0"/>
      <dgm:spPr/>
    </dgm:pt>
    <dgm:pt modelId="{FC514210-38D8-4760-B952-335EC88B6974}" type="pres">
      <dgm:prSet presAssocID="{F3B09121-730A-4F50-BDA5-DB0C4956F958}" presName="Parent1" presStyleLbl="node1" presStyleIdx="8" presStyleCnt="10">
        <dgm:presLayoutVars>
          <dgm:chMax val="1"/>
          <dgm:chPref val="1"/>
          <dgm:bulletEnabled val="1"/>
        </dgm:presLayoutVars>
      </dgm:prSet>
      <dgm:spPr/>
    </dgm:pt>
    <dgm:pt modelId="{6DB644BC-2672-48D3-8763-E215D85061DE}" type="pres">
      <dgm:prSet presAssocID="{F3B09121-730A-4F50-BDA5-DB0C4956F958}" presName="Childtext1" presStyleLbl="revTx" presStyleIdx="4" presStyleCnt="5">
        <dgm:presLayoutVars>
          <dgm:chMax val="0"/>
          <dgm:chPref val="0"/>
          <dgm:bulletEnabled val="1"/>
        </dgm:presLayoutVars>
      </dgm:prSet>
      <dgm:spPr/>
    </dgm:pt>
    <dgm:pt modelId="{E3626F2F-E897-45A2-AC13-B56CFC1F4DB8}" type="pres">
      <dgm:prSet presAssocID="{F3B09121-730A-4F50-BDA5-DB0C4956F958}" presName="BalanceSpacing" presStyleCnt="0"/>
      <dgm:spPr/>
    </dgm:pt>
    <dgm:pt modelId="{679CB4BD-ECB2-4F8A-B13C-A01D910AC24D}" type="pres">
      <dgm:prSet presAssocID="{F3B09121-730A-4F50-BDA5-DB0C4956F958}" presName="BalanceSpacing1" presStyleCnt="0"/>
      <dgm:spPr/>
    </dgm:pt>
    <dgm:pt modelId="{126CE13C-40C4-4D52-9D49-846C3F4D8315}" type="pres">
      <dgm:prSet presAssocID="{02C64F99-B36E-45DB-B4FA-8B7A1BCD1839}" presName="Accent1Text" presStyleLbl="node1" presStyleIdx="9" presStyleCnt="10"/>
      <dgm:spPr/>
    </dgm:pt>
  </dgm:ptLst>
  <dgm:cxnLst>
    <dgm:cxn modelId="{0927320D-1575-477D-BE9F-89BCD5119CFA}" type="presOf" srcId="{AA6AE6A9-CCDB-425A-B457-72B9B7CBF186}" destId="{847012A7-9911-46F8-A8D8-2D77E69B9F23}" srcOrd="0" destOrd="0" presId="urn:microsoft.com/office/officeart/2008/layout/AlternatingHexagons"/>
    <dgm:cxn modelId="{3E0A4B18-9728-4A77-AD13-C0C9DA3C1AF6}" srcId="{FD85A4A0-412A-4FAE-A136-71A2D45CAE23}" destId="{CEADF9C4-EE72-4A33-924D-F6DE1665C0B2}" srcOrd="3" destOrd="0" parTransId="{BEBF1CA2-D533-4E7C-9677-1F6819A51162}" sibTransId="{1DE1CA04-C32D-44A1-9648-7F350E1B8EF1}"/>
    <dgm:cxn modelId="{04061D20-1C0A-4AEC-BE6D-588E7D17D6F7}" type="presOf" srcId="{797556C4-271D-4738-BD6C-60E079C5E22E}" destId="{A1629644-6830-4A11-8CF0-F58B8AE7EBA2}" srcOrd="0" destOrd="0" presId="urn:microsoft.com/office/officeart/2008/layout/AlternatingHexagons"/>
    <dgm:cxn modelId="{88537C2A-2979-4E13-943D-E640AB21CA42}" srcId="{C5681C8C-4FB7-4FA0-BBCA-9B79F6527F5E}" destId="{1EF116F5-E7B3-4B4A-99AD-5B58DC009D10}" srcOrd="0" destOrd="0" parTransId="{B717952A-2C69-4D7F-9181-FA62A53DDCB3}" sibTransId="{DCA9DEE1-ED9B-4B5E-9D81-269FA9267B71}"/>
    <dgm:cxn modelId="{27DF102B-1B7F-4E03-B9F9-5A8FD39EFE71}" srcId="{FD85A4A0-412A-4FAE-A136-71A2D45CAE23}" destId="{797556C4-271D-4738-BD6C-60E079C5E22E}" srcOrd="2" destOrd="0" parTransId="{8C7E90AC-9EF4-45EA-95A8-5137CCA17B82}" sibTransId="{F0DE9E5A-7726-4DF0-BC08-6AC7FCBAC1E1}"/>
    <dgm:cxn modelId="{79B85762-EC5F-43E3-B710-28919DC03624}" srcId="{FD85A4A0-412A-4FAE-A136-71A2D45CAE23}" destId="{F94B6FCA-3AC8-4A4D-8776-6928ABC821A2}" srcOrd="1" destOrd="0" parTransId="{7DC4792C-BF64-4DFA-B3A9-F99199B02E0D}" sibTransId="{53ABD255-828B-4D94-98C6-42E96543AD7E}"/>
    <dgm:cxn modelId="{8ED87C49-3D73-4B65-8E99-D78E07B349B8}" type="presOf" srcId="{1EF116F5-E7B3-4B4A-99AD-5B58DC009D10}" destId="{9E14CB63-93A2-4E98-A433-7EA63F676AE3}" srcOrd="0" destOrd="0" presId="urn:microsoft.com/office/officeart/2008/layout/AlternatingHexagons"/>
    <dgm:cxn modelId="{3C3ED66D-4D96-4BA4-B4D3-6699A24D9D92}" type="presOf" srcId="{53ABD255-828B-4D94-98C6-42E96543AD7E}" destId="{C653AD40-10EA-4021-8133-AEA28D2A4734}" srcOrd="0" destOrd="0" presId="urn:microsoft.com/office/officeart/2008/layout/AlternatingHexagons"/>
    <dgm:cxn modelId="{7BF91750-9895-475E-970F-6346A16004E6}" type="presOf" srcId="{C5681C8C-4FB7-4FA0-BBCA-9B79F6527F5E}" destId="{AD66B916-28AD-49B4-8E37-904E7C3685F1}" srcOrd="0" destOrd="0" presId="urn:microsoft.com/office/officeart/2008/layout/AlternatingHexagons"/>
    <dgm:cxn modelId="{C3EFDA56-5969-4EAF-B242-5B2EA3C5F485}" type="presOf" srcId="{F0DE9E5A-7726-4DF0-BC08-6AC7FCBAC1E1}" destId="{EF7E11F9-17E8-4D4C-8402-3F6FD18B09EA}" srcOrd="0" destOrd="0" presId="urn:microsoft.com/office/officeart/2008/layout/AlternatingHexagons"/>
    <dgm:cxn modelId="{4A5C1178-FD10-456D-852B-453F09EE7D05}" type="presOf" srcId="{CEADF9C4-EE72-4A33-924D-F6DE1665C0B2}" destId="{8396D866-CF1A-4AB4-84AA-4B6F03F9C39B}" srcOrd="0" destOrd="0" presId="urn:microsoft.com/office/officeart/2008/layout/AlternatingHexagons"/>
    <dgm:cxn modelId="{380B5482-FAB5-4237-B115-02DAA1E98DF4}" srcId="{F3B09121-730A-4F50-BDA5-DB0C4956F958}" destId="{F61022BA-AFAF-4701-B105-7469E0147C58}" srcOrd="0" destOrd="0" parTransId="{C6CFFAFD-A5D7-48E3-996F-91114AD9A7C7}" sibTransId="{2C3917A7-17F0-486B-9AD6-C2FDC74D8213}"/>
    <dgm:cxn modelId="{3D434B8B-DA67-4BE1-B9CD-B755E5791C69}" srcId="{CEADF9C4-EE72-4A33-924D-F6DE1665C0B2}" destId="{FF945267-863F-4C1E-809C-F7D6714FADC1}" srcOrd="0" destOrd="0" parTransId="{C8534B2F-94AF-4D2F-B40E-49C5BC78F5C5}" sibTransId="{DC2E8B3A-AD13-4B2E-968B-37DFC5071509}"/>
    <dgm:cxn modelId="{2E8F8592-341C-4DB6-B330-2528F824A010}" type="presOf" srcId="{A233143D-E737-46F1-BA2C-6127CC108B2D}" destId="{D9705B0C-80CD-4F09-B47A-51A04481605C}" srcOrd="0" destOrd="0" presId="urn:microsoft.com/office/officeart/2008/layout/AlternatingHexagons"/>
    <dgm:cxn modelId="{0A60C99D-98DE-4A1E-B82D-A2F037272BA5}" type="presOf" srcId="{FF945267-863F-4C1E-809C-F7D6714FADC1}" destId="{5E77FC33-0C4B-4E0A-9F6B-36C38C06D121}" srcOrd="0" destOrd="0" presId="urn:microsoft.com/office/officeart/2008/layout/AlternatingHexagons"/>
    <dgm:cxn modelId="{0B958F9F-4287-4E3B-A06F-B83147F28D5A}" srcId="{FD85A4A0-412A-4FAE-A136-71A2D45CAE23}" destId="{F3B09121-730A-4F50-BDA5-DB0C4956F958}" srcOrd="4" destOrd="0" parTransId="{7C769B12-A004-4F23-B3DA-B2DAB6BACAF3}" sibTransId="{02C64F99-B36E-45DB-B4FA-8B7A1BCD1839}"/>
    <dgm:cxn modelId="{490E48A2-7B5E-48BC-8750-58436D9B29DF}" type="presOf" srcId="{02C64F99-B36E-45DB-B4FA-8B7A1BCD1839}" destId="{126CE13C-40C4-4D52-9D49-846C3F4D8315}" srcOrd="0" destOrd="0" presId="urn:microsoft.com/office/officeart/2008/layout/AlternatingHexagons"/>
    <dgm:cxn modelId="{918F2EB7-F769-4B28-B3B1-E6FA128FB7A9}" type="presOf" srcId="{FD85A4A0-412A-4FAE-A136-71A2D45CAE23}" destId="{58BF8554-B2B5-4B83-8CD0-1C85FC628808}" srcOrd="0" destOrd="0" presId="urn:microsoft.com/office/officeart/2008/layout/AlternatingHexagons"/>
    <dgm:cxn modelId="{B3AE04C5-57D3-4964-94CF-55B122259C54}" type="presOf" srcId="{1DE1CA04-C32D-44A1-9648-7F350E1B8EF1}" destId="{031194D5-85EF-4154-B692-3019A88CEDE2}" srcOrd="0" destOrd="0" presId="urn:microsoft.com/office/officeart/2008/layout/AlternatingHexagons"/>
    <dgm:cxn modelId="{24891AD2-A72A-4802-A97F-F9F6F4694AF6}" type="presOf" srcId="{C7267417-0B18-4C3B-834E-763001DB43F5}" destId="{700B041A-2C06-43B2-B7E4-380DBDCF47EC}" srcOrd="0" destOrd="0" presId="urn:microsoft.com/office/officeart/2008/layout/AlternatingHexagons"/>
    <dgm:cxn modelId="{8ED53CD3-00FC-4CCF-A4D2-49B7F83DBD5D}" srcId="{F94B6FCA-3AC8-4A4D-8776-6928ABC821A2}" destId="{AA6AE6A9-CCDB-425A-B457-72B9B7CBF186}" srcOrd="0" destOrd="0" parTransId="{30EDB52D-5EFE-4A4B-959F-1598B7B6B5A6}" sibTransId="{1BFD8D7A-F421-4CB9-AF8C-B4C3217797A7}"/>
    <dgm:cxn modelId="{B186E4DC-DBFE-4238-A010-44F845480967}" type="presOf" srcId="{F94B6FCA-3AC8-4A4D-8776-6928ABC821A2}" destId="{134802FD-31BC-4269-895A-222C33B874F2}" srcOrd="0" destOrd="0" presId="urn:microsoft.com/office/officeart/2008/layout/AlternatingHexagons"/>
    <dgm:cxn modelId="{52ABA9DF-DD59-4263-964E-01B81C855814}" type="presOf" srcId="{F3B09121-730A-4F50-BDA5-DB0C4956F958}" destId="{FC514210-38D8-4760-B952-335EC88B6974}" srcOrd="0" destOrd="0" presId="urn:microsoft.com/office/officeart/2008/layout/AlternatingHexagons"/>
    <dgm:cxn modelId="{9CB9F0E1-682E-4CD5-A87D-2E4DD477037D}" srcId="{FD85A4A0-412A-4FAE-A136-71A2D45CAE23}" destId="{C5681C8C-4FB7-4FA0-BBCA-9B79F6527F5E}" srcOrd="0" destOrd="0" parTransId="{A54118B9-E29D-4820-8E5F-1CE2856BD682}" sibTransId="{A233143D-E737-46F1-BA2C-6127CC108B2D}"/>
    <dgm:cxn modelId="{D9B890E2-421C-42B7-8D38-63A556B7A75E}" srcId="{797556C4-271D-4738-BD6C-60E079C5E22E}" destId="{C7267417-0B18-4C3B-834E-763001DB43F5}" srcOrd="0" destOrd="0" parTransId="{93ED33ED-12BF-45D9-8F74-8552CBD553BA}" sibTransId="{60DFB3AB-F659-4AC0-B7E8-78129B4A5C16}"/>
    <dgm:cxn modelId="{F8D85FE5-5A3F-4A57-9443-ABBAFE4DA065}" type="presOf" srcId="{F61022BA-AFAF-4701-B105-7469E0147C58}" destId="{6DB644BC-2672-48D3-8763-E215D85061DE}" srcOrd="0" destOrd="0" presId="urn:microsoft.com/office/officeart/2008/layout/AlternatingHexagons"/>
    <dgm:cxn modelId="{1F77FEF7-A988-4186-A64B-6C87F461E19A}" type="presParOf" srcId="{58BF8554-B2B5-4B83-8CD0-1C85FC628808}" destId="{EAFD9630-6E1B-44DC-A057-50C9FAF9CEDC}" srcOrd="0" destOrd="0" presId="urn:microsoft.com/office/officeart/2008/layout/AlternatingHexagons"/>
    <dgm:cxn modelId="{C7FE4004-DB43-4AA8-A2EB-EFEFF193D49C}" type="presParOf" srcId="{EAFD9630-6E1B-44DC-A057-50C9FAF9CEDC}" destId="{AD66B916-28AD-49B4-8E37-904E7C3685F1}" srcOrd="0" destOrd="0" presId="urn:microsoft.com/office/officeart/2008/layout/AlternatingHexagons"/>
    <dgm:cxn modelId="{A0FBA773-8CD3-4ACC-9CE8-0690D89F2E7A}" type="presParOf" srcId="{EAFD9630-6E1B-44DC-A057-50C9FAF9CEDC}" destId="{9E14CB63-93A2-4E98-A433-7EA63F676AE3}" srcOrd="1" destOrd="0" presId="urn:microsoft.com/office/officeart/2008/layout/AlternatingHexagons"/>
    <dgm:cxn modelId="{A38992BD-4B34-472B-866E-0BFB8466FEED}" type="presParOf" srcId="{EAFD9630-6E1B-44DC-A057-50C9FAF9CEDC}" destId="{58C88036-34B8-436D-B3F8-B088E9D1AC3D}" srcOrd="2" destOrd="0" presId="urn:microsoft.com/office/officeart/2008/layout/AlternatingHexagons"/>
    <dgm:cxn modelId="{4F60885C-4F5B-4C5F-879C-A82593555104}" type="presParOf" srcId="{EAFD9630-6E1B-44DC-A057-50C9FAF9CEDC}" destId="{0D925AAA-3428-4BD6-9E41-79C129072EB0}" srcOrd="3" destOrd="0" presId="urn:microsoft.com/office/officeart/2008/layout/AlternatingHexagons"/>
    <dgm:cxn modelId="{4AC384D0-7B03-4241-9D9D-52585CF6D805}" type="presParOf" srcId="{EAFD9630-6E1B-44DC-A057-50C9FAF9CEDC}" destId="{D9705B0C-80CD-4F09-B47A-51A04481605C}" srcOrd="4" destOrd="0" presId="urn:microsoft.com/office/officeart/2008/layout/AlternatingHexagons"/>
    <dgm:cxn modelId="{AEE79E73-33CF-4018-8040-9DA48B39F348}" type="presParOf" srcId="{58BF8554-B2B5-4B83-8CD0-1C85FC628808}" destId="{696BE0D1-B05D-48D0-B505-CD0EE8700F1E}" srcOrd="1" destOrd="0" presId="urn:microsoft.com/office/officeart/2008/layout/AlternatingHexagons"/>
    <dgm:cxn modelId="{EB469573-DB2E-4BB8-86A8-0DE516A6AEBA}" type="presParOf" srcId="{58BF8554-B2B5-4B83-8CD0-1C85FC628808}" destId="{C6F27064-5114-400D-A283-3703BB5AA8AD}" srcOrd="2" destOrd="0" presId="urn:microsoft.com/office/officeart/2008/layout/AlternatingHexagons"/>
    <dgm:cxn modelId="{85DE0A2F-C6D9-45DD-84A9-CA2CBFFF1A81}" type="presParOf" srcId="{C6F27064-5114-400D-A283-3703BB5AA8AD}" destId="{134802FD-31BC-4269-895A-222C33B874F2}" srcOrd="0" destOrd="0" presId="urn:microsoft.com/office/officeart/2008/layout/AlternatingHexagons"/>
    <dgm:cxn modelId="{CB01CF3E-37FC-4F86-9DF3-EB2A4A107601}" type="presParOf" srcId="{C6F27064-5114-400D-A283-3703BB5AA8AD}" destId="{847012A7-9911-46F8-A8D8-2D77E69B9F23}" srcOrd="1" destOrd="0" presId="urn:microsoft.com/office/officeart/2008/layout/AlternatingHexagons"/>
    <dgm:cxn modelId="{72F9CEC1-E066-4D74-B0CE-F985C51DB8AD}" type="presParOf" srcId="{C6F27064-5114-400D-A283-3703BB5AA8AD}" destId="{18F164B6-E78F-4F4B-9C02-3D257AFDA8C9}" srcOrd="2" destOrd="0" presId="urn:microsoft.com/office/officeart/2008/layout/AlternatingHexagons"/>
    <dgm:cxn modelId="{BE8ADFC9-C109-4F28-928A-FE9ABDBBF1D9}" type="presParOf" srcId="{C6F27064-5114-400D-A283-3703BB5AA8AD}" destId="{477D094B-A2F9-4130-8858-D6658F718FDB}" srcOrd="3" destOrd="0" presId="urn:microsoft.com/office/officeart/2008/layout/AlternatingHexagons"/>
    <dgm:cxn modelId="{9539691C-DF38-4B0B-A43E-BA60EC227458}" type="presParOf" srcId="{C6F27064-5114-400D-A283-3703BB5AA8AD}" destId="{C653AD40-10EA-4021-8133-AEA28D2A4734}" srcOrd="4" destOrd="0" presId="urn:microsoft.com/office/officeart/2008/layout/AlternatingHexagons"/>
    <dgm:cxn modelId="{AAA39BB8-3BA0-4706-B181-2144EDA7C0D5}" type="presParOf" srcId="{58BF8554-B2B5-4B83-8CD0-1C85FC628808}" destId="{46687156-2797-4C98-B337-907401AB40E7}" srcOrd="3" destOrd="0" presId="urn:microsoft.com/office/officeart/2008/layout/AlternatingHexagons"/>
    <dgm:cxn modelId="{4F8388E5-BE2F-45D2-BBC5-F8B469203499}" type="presParOf" srcId="{58BF8554-B2B5-4B83-8CD0-1C85FC628808}" destId="{03F75B6F-8BED-4E72-9EE5-0EAC5D9FDC09}" srcOrd="4" destOrd="0" presId="urn:microsoft.com/office/officeart/2008/layout/AlternatingHexagons"/>
    <dgm:cxn modelId="{3EF24D5A-E2EF-4E48-8E85-0450DF8D9F03}" type="presParOf" srcId="{03F75B6F-8BED-4E72-9EE5-0EAC5D9FDC09}" destId="{A1629644-6830-4A11-8CF0-F58B8AE7EBA2}" srcOrd="0" destOrd="0" presId="urn:microsoft.com/office/officeart/2008/layout/AlternatingHexagons"/>
    <dgm:cxn modelId="{6FAD619B-C562-42ED-AF6A-BFED120B0C80}" type="presParOf" srcId="{03F75B6F-8BED-4E72-9EE5-0EAC5D9FDC09}" destId="{700B041A-2C06-43B2-B7E4-380DBDCF47EC}" srcOrd="1" destOrd="0" presId="urn:microsoft.com/office/officeart/2008/layout/AlternatingHexagons"/>
    <dgm:cxn modelId="{8AA87491-EAB7-462D-B97E-86D841DADC09}" type="presParOf" srcId="{03F75B6F-8BED-4E72-9EE5-0EAC5D9FDC09}" destId="{D738B95F-664B-4F79-86EE-B7AF70EAF763}" srcOrd="2" destOrd="0" presId="urn:microsoft.com/office/officeart/2008/layout/AlternatingHexagons"/>
    <dgm:cxn modelId="{E0D5DAF9-82E6-4E26-9343-33D03CB38A67}" type="presParOf" srcId="{03F75B6F-8BED-4E72-9EE5-0EAC5D9FDC09}" destId="{606ACB0F-6BC7-4889-9B59-8F16102BE423}" srcOrd="3" destOrd="0" presId="urn:microsoft.com/office/officeart/2008/layout/AlternatingHexagons"/>
    <dgm:cxn modelId="{AA26EA82-DD19-4F4E-B9CB-986C983AEE50}" type="presParOf" srcId="{03F75B6F-8BED-4E72-9EE5-0EAC5D9FDC09}" destId="{EF7E11F9-17E8-4D4C-8402-3F6FD18B09EA}" srcOrd="4" destOrd="0" presId="urn:microsoft.com/office/officeart/2008/layout/AlternatingHexagons"/>
    <dgm:cxn modelId="{E03EF383-A69E-4370-B861-D1A47D1EF4E1}" type="presParOf" srcId="{58BF8554-B2B5-4B83-8CD0-1C85FC628808}" destId="{7DCDAB2E-79D3-40BD-AF2F-487586E9D0B8}" srcOrd="5" destOrd="0" presId="urn:microsoft.com/office/officeart/2008/layout/AlternatingHexagons"/>
    <dgm:cxn modelId="{E91EF9C5-2F14-4102-AEBA-829BB92BA446}" type="presParOf" srcId="{58BF8554-B2B5-4B83-8CD0-1C85FC628808}" destId="{3F025F79-CB37-4944-96E0-BF63B0DA1C52}" srcOrd="6" destOrd="0" presId="urn:microsoft.com/office/officeart/2008/layout/AlternatingHexagons"/>
    <dgm:cxn modelId="{0BCB26F7-AF4F-4104-BFE7-DA230F554791}" type="presParOf" srcId="{3F025F79-CB37-4944-96E0-BF63B0DA1C52}" destId="{8396D866-CF1A-4AB4-84AA-4B6F03F9C39B}" srcOrd="0" destOrd="0" presId="urn:microsoft.com/office/officeart/2008/layout/AlternatingHexagons"/>
    <dgm:cxn modelId="{09DF9AD9-7A54-4B9B-ADF4-C8FD6A3D99B3}" type="presParOf" srcId="{3F025F79-CB37-4944-96E0-BF63B0DA1C52}" destId="{5E77FC33-0C4B-4E0A-9F6B-36C38C06D121}" srcOrd="1" destOrd="0" presId="urn:microsoft.com/office/officeart/2008/layout/AlternatingHexagons"/>
    <dgm:cxn modelId="{6831B67F-C97D-4B2C-B472-FBFA2B0FB25C}" type="presParOf" srcId="{3F025F79-CB37-4944-96E0-BF63B0DA1C52}" destId="{C35EA76C-A52A-4576-9190-1A6935229068}" srcOrd="2" destOrd="0" presId="urn:microsoft.com/office/officeart/2008/layout/AlternatingHexagons"/>
    <dgm:cxn modelId="{9745C843-C010-4816-A679-5BB4BA6208C0}" type="presParOf" srcId="{3F025F79-CB37-4944-96E0-BF63B0DA1C52}" destId="{419125FB-1038-40F5-8516-C090B0663B59}" srcOrd="3" destOrd="0" presId="urn:microsoft.com/office/officeart/2008/layout/AlternatingHexagons"/>
    <dgm:cxn modelId="{E772EE1E-7539-4F7C-9A86-59A40F7F24EE}" type="presParOf" srcId="{3F025F79-CB37-4944-96E0-BF63B0DA1C52}" destId="{031194D5-85EF-4154-B692-3019A88CEDE2}" srcOrd="4" destOrd="0" presId="urn:microsoft.com/office/officeart/2008/layout/AlternatingHexagons"/>
    <dgm:cxn modelId="{B1567467-5F93-41BD-BE19-2451BE3D9E94}" type="presParOf" srcId="{58BF8554-B2B5-4B83-8CD0-1C85FC628808}" destId="{FC51B66F-1666-4322-8B8C-4C7C63082363}" srcOrd="7" destOrd="0" presId="urn:microsoft.com/office/officeart/2008/layout/AlternatingHexagons"/>
    <dgm:cxn modelId="{8B972991-CFFB-4EB4-9C08-7A8495D01355}" type="presParOf" srcId="{58BF8554-B2B5-4B83-8CD0-1C85FC628808}" destId="{EE8197DA-D18C-4103-A68A-681388561EAF}" srcOrd="8" destOrd="0" presId="urn:microsoft.com/office/officeart/2008/layout/AlternatingHexagons"/>
    <dgm:cxn modelId="{C11F3DAA-4656-4ADC-8AE6-0603D1E1B311}" type="presParOf" srcId="{EE8197DA-D18C-4103-A68A-681388561EAF}" destId="{FC514210-38D8-4760-B952-335EC88B6974}" srcOrd="0" destOrd="0" presId="urn:microsoft.com/office/officeart/2008/layout/AlternatingHexagons"/>
    <dgm:cxn modelId="{64AED340-35E8-4AED-AE12-7D805076B309}" type="presParOf" srcId="{EE8197DA-D18C-4103-A68A-681388561EAF}" destId="{6DB644BC-2672-48D3-8763-E215D85061DE}" srcOrd="1" destOrd="0" presId="urn:microsoft.com/office/officeart/2008/layout/AlternatingHexagons"/>
    <dgm:cxn modelId="{48F46B14-4A2F-4677-9FAA-CDB94F555C17}" type="presParOf" srcId="{EE8197DA-D18C-4103-A68A-681388561EAF}" destId="{E3626F2F-E897-45A2-AC13-B56CFC1F4DB8}" srcOrd="2" destOrd="0" presId="urn:microsoft.com/office/officeart/2008/layout/AlternatingHexagons"/>
    <dgm:cxn modelId="{40DE3C59-9047-40DF-923F-55FAC299998C}" type="presParOf" srcId="{EE8197DA-D18C-4103-A68A-681388561EAF}" destId="{679CB4BD-ECB2-4F8A-B13C-A01D910AC24D}" srcOrd="3" destOrd="0" presId="urn:microsoft.com/office/officeart/2008/layout/AlternatingHexagons"/>
    <dgm:cxn modelId="{6E8DA734-9CA6-4776-A8F7-4E75D0FE89D3}" type="presParOf" srcId="{EE8197DA-D18C-4103-A68A-681388561EAF}" destId="{126CE13C-40C4-4D52-9D49-846C3F4D8315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66B916-28AD-49B4-8E37-904E7C3685F1}">
      <dsp:nvSpPr>
        <dsp:cNvPr id="0" name=""/>
        <dsp:cNvSpPr/>
      </dsp:nvSpPr>
      <dsp:spPr>
        <a:xfrm rot="5400000">
          <a:off x="2941873" y="66845"/>
          <a:ext cx="970352" cy="844207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25%</a:t>
          </a:r>
        </a:p>
      </dsp:txBody>
      <dsp:txXfrm rot="-5400000">
        <a:off x="3136501" y="154986"/>
        <a:ext cx="581095" cy="667926"/>
      </dsp:txXfrm>
    </dsp:sp>
    <dsp:sp modelId="{9E14CB63-93A2-4E98-A433-7EA63F676AE3}">
      <dsp:nvSpPr>
        <dsp:cNvPr id="0" name=""/>
        <dsp:cNvSpPr/>
      </dsp:nvSpPr>
      <dsp:spPr>
        <a:xfrm>
          <a:off x="3874770" y="197843"/>
          <a:ext cx="1082913" cy="5822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b="1" kern="1200"/>
            <a:t>Solution &amp; Value Proposition</a:t>
          </a:r>
        </a:p>
      </dsp:txBody>
      <dsp:txXfrm>
        <a:off x="3874770" y="197843"/>
        <a:ext cx="1082913" cy="582211"/>
      </dsp:txXfrm>
    </dsp:sp>
    <dsp:sp modelId="{D9705B0C-80CD-4F09-B47A-51A04481605C}">
      <dsp:nvSpPr>
        <dsp:cNvPr id="0" name=""/>
        <dsp:cNvSpPr/>
      </dsp:nvSpPr>
      <dsp:spPr>
        <a:xfrm rot="5400000">
          <a:off x="2030129" y="66845"/>
          <a:ext cx="970352" cy="844207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3600" kern="1200"/>
        </a:p>
      </dsp:txBody>
      <dsp:txXfrm rot="-5400000">
        <a:off x="2224757" y="154986"/>
        <a:ext cx="581095" cy="667926"/>
      </dsp:txXfrm>
    </dsp:sp>
    <dsp:sp modelId="{134802FD-31BC-4269-895A-222C33B874F2}">
      <dsp:nvSpPr>
        <dsp:cNvPr id="0" name=""/>
        <dsp:cNvSpPr/>
      </dsp:nvSpPr>
      <dsp:spPr>
        <a:xfrm rot="5400000">
          <a:off x="2484255" y="890481"/>
          <a:ext cx="970352" cy="844207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15%</a:t>
          </a:r>
        </a:p>
      </dsp:txBody>
      <dsp:txXfrm rot="-5400000">
        <a:off x="2678883" y="978622"/>
        <a:ext cx="581095" cy="667926"/>
      </dsp:txXfrm>
    </dsp:sp>
    <dsp:sp modelId="{847012A7-9911-46F8-A8D8-2D77E69B9F23}">
      <dsp:nvSpPr>
        <dsp:cNvPr id="0" name=""/>
        <dsp:cNvSpPr/>
      </dsp:nvSpPr>
      <dsp:spPr>
        <a:xfrm>
          <a:off x="1464414" y="1021479"/>
          <a:ext cx="1047981" cy="5822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b="1" kern="1200"/>
            <a:t>Evidence &amp; Traction</a:t>
          </a:r>
        </a:p>
      </dsp:txBody>
      <dsp:txXfrm>
        <a:off x="1464414" y="1021479"/>
        <a:ext cx="1047981" cy="582211"/>
      </dsp:txXfrm>
    </dsp:sp>
    <dsp:sp modelId="{C653AD40-10EA-4021-8133-AEA28D2A4734}">
      <dsp:nvSpPr>
        <dsp:cNvPr id="0" name=""/>
        <dsp:cNvSpPr/>
      </dsp:nvSpPr>
      <dsp:spPr>
        <a:xfrm rot="5400000">
          <a:off x="3395998" y="890481"/>
          <a:ext cx="970352" cy="844207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3600" kern="1200"/>
        </a:p>
      </dsp:txBody>
      <dsp:txXfrm rot="-5400000">
        <a:off x="3590626" y="978622"/>
        <a:ext cx="581095" cy="667926"/>
      </dsp:txXfrm>
    </dsp:sp>
    <dsp:sp modelId="{A1629644-6830-4A11-8CF0-F58B8AE7EBA2}">
      <dsp:nvSpPr>
        <dsp:cNvPr id="0" name=""/>
        <dsp:cNvSpPr/>
      </dsp:nvSpPr>
      <dsp:spPr>
        <a:xfrm rot="5400000">
          <a:off x="2941873" y="1714116"/>
          <a:ext cx="970352" cy="844207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25%</a:t>
          </a:r>
        </a:p>
      </dsp:txBody>
      <dsp:txXfrm rot="-5400000">
        <a:off x="3136501" y="1802257"/>
        <a:ext cx="581095" cy="667926"/>
      </dsp:txXfrm>
    </dsp:sp>
    <dsp:sp modelId="{700B041A-2C06-43B2-B7E4-380DBDCF47EC}">
      <dsp:nvSpPr>
        <dsp:cNvPr id="0" name=""/>
        <dsp:cNvSpPr/>
      </dsp:nvSpPr>
      <dsp:spPr>
        <a:xfrm>
          <a:off x="3874770" y="1845114"/>
          <a:ext cx="1082913" cy="5822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b="1" kern="1200"/>
            <a:t>Business Model &amp; Project Plan</a:t>
          </a:r>
        </a:p>
      </dsp:txBody>
      <dsp:txXfrm>
        <a:off x="3874770" y="1845114"/>
        <a:ext cx="1082913" cy="582211"/>
      </dsp:txXfrm>
    </dsp:sp>
    <dsp:sp modelId="{EF7E11F9-17E8-4D4C-8402-3F6FD18B09EA}">
      <dsp:nvSpPr>
        <dsp:cNvPr id="0" name=""/>
        <dsp:cNvSpPr/>
      </dsp:nvSpPr>
      <dsp:spPr>
        <a:xfrm rot="5400000">
          <a:off x="2030129" y="1714116"/>
          <a:ext cx="970352" cy="844207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3600" kern="1200"/>
        </a:p>
      </dsp:txBody>
      <dsp:txXfrm rot="-5400000">
        <a:off x="2224757" y="1802257"/>
        <a:ext cx="581095" cy="667926"/>
      </dsp:txXfrm>
    </dsp:sp>
    <dsp:sp modelId="{8396D866-CF1A-4AB4-84AA-4B6F03F9C39B}">
      <dsp:nvSpPr>
        <dsp:cNvPr id="0" name=""/>
        <dsp:cNvSpPr/>
      </dsp:nvSpPr>
      <dsp:spPr>
        <a:xfrm rot="5400000">
          <a:off x="2484255" y="2537752"/>
          <a:ext cx="970352" cy="844207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20%</a:t>
          </a:r>
        </a:p>
      </dsp:txBody>
      <dsp:txXfrm rot="-5400000">
        <a:off x="2678883" y="2625893"/>
        <a:ext cx="581095" cy="667926"/>
      </dsp:txXfrm>
    </dsp:sp>
    <dsp:sp modelId="{5E77FC33-0C4B-4E0A-9F6B-36C38C06D121}">
      <dsp:nvSpPr>
        <dsp:cNvPr id="0" name=""/>
        <dsp:cNvSpPr/>
      </dsp:nvSpPr>
      <dsp:spPr>
        <a:xfrm>
          <a:off x="1464414" y="2668750"/>
          <a:ext cx="1047981" cy="5822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b="1" kern="1200"/>
            <a:t>Project Team</a:t>
          </a:r>
        </a:p>
      </dsp:txBody>
      <dsp:txXfrm>
        <a:off x="1464414" y="2668750"/>
        <a:ext cx="1047981" cy="582211"/>
      </dsp:txXfrm>
    </dsp:sp>
    <dsp:sp modelId="{031194D5-85EF-4154-B692-3019A88CEDE2}">
      <dsp:nvSpPr>
        <dsp:cNvPr id="0" name=""/>
        <dsp:cNvSpPr/>
      </dsp:nvSpPr>
      <dsp:spPr>
        <a:xfrm rot="5400000">
          <a:off x="3395998" y="2537752"/>
          <a:ext cx="970352" cy="844207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3600" kern="1200"/>
        </a:p>
      </dsp:txBody>
      <dsp:txXfrm rot="-5400000">
        <a:off x="3590626" y="2625893"/>
        <a:ext cx="581095" cy="667926"/>
      </dsp:txXfrm>
    </dsp:sp>
    <dsp:sp modelId="{FC514210-38D8-4760-B952-335EC88B6974}">
      <dsp:nvSpPr>
        <dsp:cNvPr id="0" name=""/>
        <dsp:cNvSpPr/>
      </dsp:nvSpPr>
      <dsp:spPr>
        <a:xfrm rot="5400000">
          <a:off x="2941873" y="3361388"/>
          <a:ext cx="970352" cy="844207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15%</a:t>
          </a:r>
        </a:p>
      </dsp:txBody>
      <dsp:txXfrm rot="-5400000">
        <a:off x="3136501" y="3449529"/>
        <a:ext cx="581095" cy="667926"/>
      </dsp:txXfrm>
    </dsp:sp>
    <dsp:sp modelId="{6DB644BC-2672-48D3-8763-E215D85061DE}">
      <dsp:nvSpPr>
        <dsp:cNvPr id="0" name=""/>
        <dsp:cNvSpPr/>
      </dsp:nvSpPr>
      <dsp:spPr>
        <a:xfrm>
          <a:off x="3874770" y="3492385"/>
          <a:ext cx="1082913" cy="5822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b="1" kern="1200"/>
            <a:t>Impact to NSW</a:t>
          </a:r>
        </a:p>
      </dsp:txBody>
      <dsp:txXfrm>
        <a:off x="3874770" y="3492385"/>
        <a:ext cx="1082913" cy="582211"/>
      </dsp:txXfrm>
    </dsp:sp>
    <dsp:sp modelId="{126CE13C-40C4-4D52-9D49-846C3F4D8315}">
      <dsp:nvSpPr>
        <dsp:cNvPr id="0" name=""/>
        <dsp:cNvSpPr/>
      </dsp:nvSpPr>
      <dsp:spPr>
        <a:xfrm rot="5400000">
          <a:off x="2030129" y="3361388"/>
          <a:ext cx="970352" cy="844207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3600" kern="1200"/>
        </a:p>
      </dsp:txBody>
      <dsp:txXfrm rot="-5400000">
        <a:off x="2224757" y="3449529"/>
        <a:ext cx="581095" cy="6679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43F5A19-4E20-4EDB-9EC8-DF02AC748E7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2B4FC2-E151-470D-9291-01D2A5A6D34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BF4B7B-ADA4-42BE-A113-1D67CA67812F}" type="datetimeFigureOut">
              <a:rPr lang="en-AU" smtClean="0"/>
              <a:t>9/04/2026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07DE46-ED0B-49F3-8199-C129451A46B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DA6684-5527-4DB9-88B5-C4F66FB5F78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AF8501-5769-46EC-B8B9-363B75FA999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447938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6F825C-382E-4C1A-82AB-BCE4AFD21ABE}" type="datetimeFigureOut">
              <a:rPr lang="en-AU" smtClean="0"/>
              <a:t>9/04/2026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7158C4-A119-4B78-9DE8-A50001BC31D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01092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158C4-A119-4B78-9DE8-A50001BC31DC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690669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158C4-A119-4B78-9DE8-A50001BC31DC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705003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158C4-A119-4B78-9DE8-A50001BC31DC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663849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158C4-A119-4B78-9DE8-A50001BC31DC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239173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158C4-A119-4B78-9DE8-A50001BC31DC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668169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158C4-A119-4B78-9DE8-A50001BC31DC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306967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158C4-A119-4B78-9DE8-A50001BC31DC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58233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158C4-A119-4B78-9DE8-A50001BC31DC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79328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AU" sz="1200">
              <a:solidFill>
                <a:schemeClr val="tx1"/>
              </a:solidFill>
              <a:latin typeface="Public Sans Light" pitchFamily="2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B9D53E-0A7C-47BC-A626-866809B08EFD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05704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32 companies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158C4-A119-4B78-9DE8-A50001BC31DC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450542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158C4-A119-4B78-9DE8-A50001BC31DC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48845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158C4-A119-4B78-9DE8-A50001BC31DC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760083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738B73-65BA-B1CE-7A9F-B416A45FB9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1039D42-4C98-0CAC-2943-F878023F64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99FBBF-9E23-B51D-8453-9AA41BF00C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5B0FBC-5BD7-900F-FF3B-F96E145A9C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158C4-A119-4B78-9DE8-A50001BC31DC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9582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158C4-A119-4B78-9DE8-A50001BC31DC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013943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158C4-A119-4B78-9DE8-A50001BC31DC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24192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7A2D9F-61E4-43DD-AEE4-7DB03212C80F}"/>
              </a:ext>
            </a:extLst>
          </p:cNvPr>
          <p:cNvSpPr/>
          <p:nvPr userDrawn="1"/>
        </p:nvSpPr>
        <p:spPr>
          <a:xfrm>
            <a:off x="-1" y="0"/>
            <a:ext cx="12192001" cy="392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C1630E-75DD-4988-B412-5BC99B5B5062}"/>
              </a:ext>
            </a:extLst>
          </p:cNvPr>
          <p:cNvSpPr/>
          <p:nvPr userDrawn="1"/>
        </p:nvSpPr>
        <p:spPr>
          <a:xfrm>
            <a:off x="-1" y="3924000"/>
            <a:ext cx="12192001" cy="156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accent3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000" y="360000"/>
            <a:ext cx="10741897" cy="2387600"/>
          </a:xfrm>
          <a:ln>
            <a:noFill/>
          </a:ln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0000" y="4284000"/>
            <a:ext cx="2700000" cy="1089583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9280053-307C-4D8A-BF45-7B6743FA55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54400" y="4284000"/>
            <a:ext cx="3600000" cy="1089858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600" b="0">
                <a:solidFill>
                  <a:schemeClr val="bg1"/>
                </a:solidFill>
                <a:latin typeface="Public Sans SemiBold" pitchFamily="2" charset="0"/>
              </a:defRPr>
            </a:lvl1pPr>
            <a:lvl2pPr>
              <a:spcAft>
                <a:spcPts val="0"/>
              </a:spcAft>
              <a:defRPr sz="1600">
                <a:solidFill>
                  <a:schemeClr val="bg1"/>
                </a:solidFill>
                <a:latin typeface="+mn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  <a:p>
            <a:pPr lvl="1"/>
            <a:r>
              <a:rPr lang="en-US"/>
              <a:t>Presenter title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0B9A9D47-05D2-409D-A941-8374F9F8E2D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000" y="4284000"/>
            <a:ext cx="2700000" cy="1089858"/>
          </a:xfrm>
        </p:spPr>
        <p:txBody>
          <a:bodyPr>
            <a:noAutofit/>
          </a:bodyPr>
          <a:lstStyle>
            <a:lvl1pPr>
              <a:defRPr sz="1600" b="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9B807B7-CC07-4C79-849F-41D584D6BBC7}"/>
              </a:ext>
            </a:extLst>
          </p:cNvPr>
          <p:cNvCxnSpPr/>
          <p:nvPr userDrawn="1"/>
        </p:nvCxnSpPr>
        <p:spPr>
          <a:xfrm>
            <a:off x="360000" y="4104000"/>
            <a:ext cx="85320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B400A8E-928A-43DB-8723-796D9A555203}"/>
              </a:ext>
            </a:extLst>
          </p:cNvPr>
          <p:cNvCxnSpPr>
            <a:cxnSpLocks/>
          </p:cNvCxnSpPr>
          <p:nvPr userDrawn="1"/>
        </p:nvCxnSpPr>
        <p:spPr>
          <a:xfrm>
            <a:off x="9072000" y="4104000"/>
            <a:ext cx="27000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NSW Government logo">
            <a:extLst>
              <a:ext uri="{FF2B5EF4-FFF2-40B4-BE49-F238E27FC236}">
                <a16:creationId xmlns:a16="http://schemas.microsoft.com/office/drawing/2014/main" id="{1275AC60-D9B4-4746-B3F7-C112360E69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1200" y="5745600"/>
            <a:ext cx="630000" cy="685525"/>
          </a:xfrm>
          <a:prstGeom prst="rect">
            <a:avLst/>
          </a:prstGeom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2B001F88-1270-4AE6-BF83-8C66A1C7CE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60000" y="6444000"/>
            <a:ext cx="6720000" cy="252000"/>
          </a:xfrm>
        </p:spPr>
        <p:txBody>
          <a:bodyPr/>
          <a:lstStyle/>
          <a:p>
            <a:r>
              <a:rPr lang="en-US"/>
              <a:t>Department of Enterprise, Investment and Trade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6856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720000" cy="10096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Enterprise, Investment and Trade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</a:extLst>
          </p:cNvPr>
          <p:cNvCxnSpPr/>
          <p:nvPr userDrawn="1"/>
        </p:nvCxnSpPr>
        <p:spPr>
          <a:xfrm>
            <a:off x="360000" y="1548000"/>
            <a:ext cx="11473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3D7C65C-44E2-4933-BFBB-90BBEEAAAC45}"/>
              </a:ext>
            </a:extLst>
          </p:cNvPr>
          <p:cNvCxnSpPr/>
          <p:nvPr userDrawn="1"/>
        </p:nvCxnSpPr>
        <p:spPr>
          <a:xfrm>
            <a:off x="360000" y="6300000"/>
            <a:ext cx="11473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4076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800000"/>
            <a:ext cx="11473200" cy="4351339"/>
          </a:xfrm>
        </p:spPr>
        <p:txBody>
          <a:bodyPr numCol="2" spcCol="180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Enterprise, Investment and Trade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</a:extLst>
          </p:cNvPr>
          <p:cNvCxnSpPr/>
          <p:nvPr userDrawn="1"/>
        </p:nvCxnSpPr>
        <p:spPr>
          <a:xfrm>
            <a:off x="360000" y="1548000"/>
            <a:ext cx="11473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8ABACDD-EEA1-4D7E-AF09-D231DF0AC4BA}"/>
              </a:ext>
            </a:extLst>
          </p:cNvPr>
          <p:cNvCxnSpPr/>
          <p:nvPr userDrawn="1"/>
        </p:nvCxnSpPr>
        <p:spPr>
          <a:xfrm>
            <a:off x="360000" y="6300000"/>
            <a:ext cx="11473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37238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box and 2 Column Conten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720000" cy="10096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0000" y="2340000"/>
            <a:ext cx="6612000" cy="3960000"/>
          </a:xfrm>
        </p:spPr>
        <p:txBody>
          <a:bodyPr numCol="2" spcCol="180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Enterprise, Investment and Trade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</a:extLst>
          </p:cNvPr>
          <p:cNvCxnSpPr/>
          <p:nvPr userDrawn="1"/>
        </p:nvCxnSpPr>
        <p:spPr>
          <a:xfrm>
            <a:off x="360000" y="2160000"/>
            <a:ext cx="11473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728366C-8E0F-43D3-99CB-DE12D7F372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2340000"/>
            <a:ext cx="4680000" cy="396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99944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, pullout text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</a:extLst>
          </p:cNvPr>
          <p:cNvCxnSpPr/>
          <p:nvPr userDrawn="1"/>
        </p:nvCxnSpPr>
        <p:spPr>
          <a:xfrm>
            <a:off x="5220000" y="1800000"/>
            <a:ext cx="0" cy="453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16D7771-B92C-4B57-B3D3-8B15F5B968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040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FAB4FCE-5DFB-4423-ADC8-E6C79ABBED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00000" y="1800225"/>
            <a:ext cx="6478588" cy="4185578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  <a:latin typeface="+mn-lt"/>
              </a:defRPr>
            </a:lvl1pPr>
            <a:lvl2pPr>
              <a:defRPr sz="1800">
                <a:solidFill>
                  <a:schemeClr val="tx1"/>
                </a:solidFill>
                <a:latin typeface="+mn-lt"/>
              </a:defRPr>
            </a:lvl2pPr>
            <a:lvl3pPr>
              <a:defRPr sz="3600">
                <a:solidFill>
                  <a:schemeClr val="bg2"/>
                </a:solidFill>
                <a:latin typeface="+mn-lt"/>
              </a:defRPr>
            </a:lvl3pPr>
            <a:lvl4pPr>
              <a:defRPr sz="3600">
                <a:solidFill>
                  <a:schemeClr val="bg2"/>
                </a:solidFill>
                <a:latin typeface="+mn-lt"/>
              </a:defRPr>
            </a:lvl4pPr>
            <a:lvl5pPr>
              <a:defRPr sz="36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18B06DF-F3D5-44F7-AB62-30A2ED1F4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0" y="5926425"/>
            <a:ext cx="3567113" cy="409575"/>
          </a:xfrm>
        </p:spPr>
        <p:txBody>
          <a:bodyPr anchor="b">
            <a:normAutofit/>
          </a:bodyPr>
          <a:lstStyle>
            <a:lvl1pPr>
              <a:defRPr sz="1200">
                <a:latin typeface="+mn-lt"/>
              </a:defRPr>
            </a:lvl1pPr>
          </a:lstStyle>
          <a:p>
            <a:pPr lvl="0"/>
            <a:r>
              <a:rPr lang="en-US"/>
              <a:t>Image caption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893420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1800000"/>
            <a:ext cx="56160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6000" y="1800000"/>
            <a:ext cx="56160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Enterprise, Investment and Trade</a:t>
            </a: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7CC562-144A-4EC8-A68D-03DE6177D0F2}"/>
              </a:ext>
            </a:extLst>
          </p:cNvPr>
          <p:cNvCxnSpPr/>
          <p:nvPr userDrawn="1"/>
        </p:nvCxnSpPr>
        <p:spPr>
          <a:xfrm>
            <a:off x="360000" y="1548000"/>
            <a:ext cx="11473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2A67116-4454-462F-A3FD-DC94D36B8379}"/>
              </a:ext>
            </a:extLst>
          </p:cNvPr>
          <p:cNvCxnSpPr/>
          <p:nvPr userDrawn="1"/>
        </p:nvCxnSpPr>
        <p:spPr>
          <a:xfrm>
            <a:off x="360000" y="6300000"/>
            <a:ext cx="11473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63793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low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2340000"/>
            <a:ext cx="5616000" cy="3780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6002" y="2340000"/>
            <a:ext cx="5616000" cy="3780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Department of Enterprise, Investment and Trade</a:t>
            </a: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7CC562-144A-4EC8-A68D-03DE6177D0F2}"/>
              </a:ext>
            </a:extLst>
          </p:cNvPr>
          <p:cNvCxnSpPr/>
          <p:nvPr userDrawn="1"/>
        </p:nvCxnSpPr>
        <p:spPr>
          <a:xfrm>
            <a:off x="360000" y="2160000"/>
            <a:ext cx="11473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2A67116-4454-462F-A3FD-DC94D36B8379}"/>
              </a:ext>
            </a:extLst>
          </p:cNvPr>
          <p:cNvCxnSpPr/>
          <p:nvPr userDrawn="1"/>
        </p:nvCxnSpPr>
        <p:spPr>
          <a:xfrm>
            <a:off x="360000" y="6300000"/>
            <a:ext cx="11473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62768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ing, two column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2BBD760-6DEA-4064-8474-A197EF7B44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3E2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6000" y="1748331"/>
            <a:ext cx="36720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Enterprise, Investment and Trade</a:t>
            </a: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7CC562-144A-4EC8-A68D-03DE6177D0F2}"/>
              </a:ext>
            </a:extLst>
          </p:cNvPr>
          <p:cNvCxnSpPr/>
          <p:nvPr userDrawn="1"/>
        </p:nvCxnSpPr>
        <p:spPr>
          <a:xfrm>
            <a:off x="360000" y="1548000"/>
            <a:ext cx="11473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2A67116-4454-462F-A3FD-DC94D36B8379}"/>
              </a:ext>
            </a:extLst>
          </p:cNvPr>
          <p:cNvCxnSpPr/>
          <p:nvPr userDrawn="1"/>
        </p:nvCxnSpPr>
        <p:spPr>
          <a:xfrm>
            <a:off x="360000" y="6300000"/>
            <a:ext cx="11473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CA03EB-CF3D-4096-8D64-2420CB9A07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363" y="2772000"/>
            <a:ext cx="7560000" cy="3314895"/>
          </a:xfrm>
        </p:spPr>
        <p:txBody>
          <a:bodyPr numCol="2" spcCol="180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652EAB0-9BF3-42B8-9260-854C74B776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363" y="1749600"/>
            <a:ext cx="7560000" cy="90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Subheading</a:t>
            </a:r>
            <a:endParaRPr lang="en-AU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F79FF34-E700-48B3-9129-EB64DD6F10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1200" y="360000"/>
            <a:ext cx="630000" cy="68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643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ing box with three column text box and imag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2BBD760-6DEA-4064-8474-A197EF7B44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00" y="6444000"/>
            <a:ext cx="6720000" cy="252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Department of Enterprise, Investment and Trade</a:t>
            </a: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317458" y="6516000"/>
            <a:ext cx="490542" cy="180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7CC562-144A-4EC8-A68D-03DE6177D0F2}"/>
              </a:ext>
            </a:extLst>
          </p:cNvPr>
          <p:cNvCxnSpPr/>
          <p:nvPr userDrawn="1"/>
        </p:nvCxnSpPr>
        <p:spPr>
          <a:xfrm>
            <a:off x="360000" y="2160000"/>
            <a:ext cx="114732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CA03EB-CF3D-4096-8D64-2420CB9A07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363" y="3600001"/>
            <a:ext cx="8532000" cy="2499670"/>
          </a:xfrm>
        </p:spPr>
        <p:txBody>
          <a:bodyPr numCol="3" spcCol="180000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652EAB0-9BF3-42B8-9260-854C74B776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363" y="2340000"/>
            <a:ext cx="8532000" cy="1116002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Subheading</a:t>
            </a:r>
            <a:endParaRPr lang="en-AU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815A714-98D5-4052-AB2F-14DD929CCC2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72000" y="2340000"/>
            <a:ext cx="2736000" cy="3960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1FB6CEC-BF4E-4B7E-BF6A-CACDC5381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1200" y="360000"/>
            <a:ext cx="630000" cy="68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8998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caption at right over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Enterprise, Investment and Trade</a:t>
            </a: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7CC562-144A-4EC8-A68D-03DE6177D0F2}"/>
              </a:ext>
            </a:extLst>
          </p:cNvPr>
          <p:cNvCxnSpPr>
            <a:cxnSpLocks/>
          </p:cNvCxnSpPr>
          <p:nvPr userDrawn="1"/>
        </p:nvCxnSpPr>
        <p:spPr>
          <a:xfrm>
            <a:off x="6192000" y="1576800"/>
            <a:ext cx="565879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CA03EB-CF3D-4096-8D64-2420CB9A07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92000" y="2772000"/>
            <a:ext cx="5639998" cy="3314895"/>
          </a:xfrm>
        </p:spPr>
        <p:txBody>
          <a:bodyPr numCol="2" spcCol="180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652EAB0-9BF3-42B8-9260-854C74B776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87729" y="1749600"/>
            <a:ext cx="2744268" cy="900000"/>
          </a:xfrm>
        </p:spPr>
        <p:txBody>
          <a:bodyPr>
            <a:normAutofit/>
          </a:bodyPr>
          <a:lstStyle>
            <a:lvl1pPr>
              <a:defRPr sz="1000">
                <a:latin typeface="+mn-lt"/>
              </a:defRPr>
            </a:lvl1pPr>
          </a:lstStyle>
          <a:p>
            <a:pPr lvl="0"/>
            <a:r>
              <a:rPr lang="en-US"/>
              <a:t>Caption</a:t>
            </a:r>
            <a:endParaRPr lang="en-AU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55E9072-3A33-4C6D-A549-4A012107B65C}"/>
              </a:ext>
            </a:extLst>
          </p:cNvPr>
          <p:cNvCxnSpPr>
            <a:cxnSpLocks/>
          </p:cNvCxnSpPr>
          <p:nvPr userDrawn="1"/>
        </p:nvCxnSpPr>
        <p:spPr>
          <a:xfrm>
            <a:off x="6192000" y="6289476"/>
            <a:ext cx="565879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AA01239-4425-4D06-9E14-E14F3426FB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576800"/>
            <a:ext cx="5976000" cy="4716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250978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2520000" cy="1009652"/>
          </a:xfrm>
        </p:spPr>
        <p:txBody>
          <a:bodyPr>
            <a:normAutofit/>
          </a:bodyPr>
          <a:lstStyle>
            <a:lvl1pPr>
              <a:defRPr sz="1600">
                <a:latin typeface="Public Sans SemiBold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Enterprise, Investment and Trade</a:t>
            </a: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CA03EB-CF3D-4096-8D64-2420CB9A07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12002" y="360000"/>
            <a:ext cx="7560000" cy="5726895"/>
          </a:xfrm>
        </p:spPr>
        <p:txBody>
          <a:bodyPr numCol="1" spcCol="180000"/>
          <a:lstStyle>
            <a:lvl1pPr>
              <a:defRPr sz="3600"/>
            </a:lvl1pPr>
            <a:lvl2pPr>
              <a:defRPr sz="1800">
                <a:latin typeface="+mn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0B8F80F-22E3-47D7-8D99-80BFFDFB35CD}"/>
              </a:ext>
            </a:extLst>
          </p:cNvPr>
          <p:cNvCxnSpPr>
            <a:cxnSpLocks/>
          </p:cNvCxnSpPr>
          <p:nvPr userDrawn="1"/>
        </p:nvCxnSpPr>
        <p:spPr>
          <a:xfrm>
            <a:off x="3096000" y="360000"/>
            <a:ext cx="0" cy="597600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8738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7081598-8EF9-4067-828C-DA3306F3936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3060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7A2D9F-61E4-43DD-AEE4-7DB03212C80F}"/>
              </a:ext>
            </a:extLst>
          </p:cNvPr>
          <p:cNvSpPr/>
          <p:nvPr userDrawn="1"/>
        </p:nvSpPr>
        <p:spPr>
          <a:xfrm>
            <a:off x="3060000" y="0"/>
            <a:ext cx="777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Public Sans SemiBold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599998" y="359999"/>
            <a:ext cx="6964836" cy="2917763"/>
          </a:xfrm>
          <a:ln>
            <a:noFill/>
          </a:ln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99999" y="4403188"/>
            <a:ext cx="5135997" cy="1176813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bg1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9280053-307C-4D8A-BF45-7B6743FA55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00000" y="5940000"/>
            <a:ext cx="3600000" cy="558001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>
                <a:solidFill>
                  <a:schemeClr val="bg1"/>
                </a:solidFill>
                <a:latin typeface="Public Sans SemiBold" pitchFamily="2" charset="0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600">
                <a:solidFill>
                  <a:schemeClr val="bg1"/>
                </a:solidFill>
                <a:latin typeface="+mn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  <a:p>
            <a:pPr lvl="1"/>
            <a:r>
              <a:rPr lang="en-US"/>
              <a:t>Presenter title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0B9A9D47-05D2-409D-A941-8374F9F8E2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64834" y="5781821"/>
            <a:ext cx="2700000" cy="744977"/>
          </a:xfrm>
        </p:spPr>
        <p:txBody>
          <a:bodyPr anchor="b">
            <a:noAutofit/>
          </a:bodyPr>
          <a:lstStyle>
            <a:lvl1pPr algn="r">
              <a:defRPr sz="1600" b="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00 Month YY20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B400A8E-928A-43DB-8723-796D9A555203}"/>
              </a:ext>
            </a:extLst>
          </p:cNvPr>
          <p:cNvCxnSpPr>
            <a:cxnSpLocks/>
          </p:cNvCxnSpPr>
          <p:nvPr userDrawn="1"/>
        </p:nvCxnSpPr>
        <p:spPr>
          <a:xfrm>
            <a:off x="3456000" y="388136"/>
            <a:ext cx="0" cy="601200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218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 abov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165CECD-C00D-4560-9C97-AE28A8535867}"/>
              </a:ext>
            </a:extLst>
          </p:cNvPr>
          <p:cNvSpPr/>
          <p:nvPr userDrawn="1"/>
        </p:nvSpPr>
        <p:spPr>
          <a:xfrm>
            <a:off x="0" y="1602000"/>
            <a:ext cx="12192000" cy="5256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999" y="360000"/>
            <a:ext cx="7560000" cy="1009652"/>
          </a:xfrm>
        </p:spPr>
        <p:txBody>
          <a:bodyPr numCol="2" spcCol="180000">
            <a:normAutofit/>
          </a:bodyPr>
          <a:lstStyle>
            <a:lvl1pPr>
              <a:defRPr sz="18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Descriptor</a:t>
            </a: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F21707E-ED45-4C2A-9328-C747C8E2B09F}"/>
              </a:ext>
            </a:extLst>
          </p:cNvPr>
          <p:cNvCxnSpPr/>
          <p:nvPr userDrawn="1"/>
        </p:nvCxnSpPr>
        <p:spPr>
          <a:xfrm>
            <a:off x="360000" y="6300000"/>
            <a:ext cx="11473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AB6FE45-2247-43AE-AFB0-3C1EC574D8F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857000" y="1611825"/>
            <a:ext cx="8478000" cy="46881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4884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with 4 quadra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3E5D367-3ECD-4D95-8593-6E37E7633C61}"/>
              </a:ext>
            </a:extLst>
          </p:cNvPr>
          <p:cNvSpPr/>
          <p:nvPr userDrawn="1"/>
        </p:nvSpPr>
        <p:spPr>
          <a:xfrm>
            <a:off x="0" y="1584000"/>
            <a:ext cx="12192000" cy="5256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Enterprise, Investment and Trade</a:t>
            </a: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2A67116-4454-462F-A3FD-DC94D36B8379}"/>
              </a:ext>
            </a:extLst>
          </p:cNvPr>
          <p:cNvCxnSpPr/>
          <p:nvPr userDrawn="1"/>
        </p:nvCxnSpPr>
        <p:spPr>
          <a:xfrm>
            <a:off x="360000" y="6300000"/>
            <a:ext cx="11473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30AEF18-0048-410F-AB0A-6EBF9EE73C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363" y="1728000"/>
            <a:ext cx="2736000" cy="441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9CE6DB5-6EC9-4FCA-8E33-1569637E9B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22345" y="1728788"/>
            <a:ext cx="1944000" cy="201600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6A0EE890-674F-4513-9B6E-9E8A4D4EE23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420000" y="4120295"/>
            <a:ext cx="1944000" cy="201600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E5F3C85-5357-43EC-A1C1-36604BBB1AF2}"/>
              </a:ext>
            </a:extLst>
          </p:cNvPr>
          <p:cNvCxnSpPr/>
          <p:nvPr userDrawn="1"/>
        </p:nvCxnSpPr>
        <p:spPr>
          <a:xfrm>
            <a:off x="3259354" y="1728000"/>
            <a:ext cx="0" cy="44082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8057F61-0899-4B7C-BD2B-3738152A2B7E}"/>
              </a:ext>
            </a:extLst>
          </p:cNvPr>
          <p:cNvCxnSpPr>
            <a:cxnSpLocks/>
          </p:cNvCxnSpPr>
          <p:nvPr userDrawn="1"/>
        </p:nvCxnSpPr>
        <p:spPr>
          <a:xfrm flipH="1">
            <a:off x="3420000" y="3929035"/>
            <a:ext cx="19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C90CB6B-A391-4BF9-8C5A-B72CA862E5A9}"/>
              </a:ext>
            </a:extLst>
          </p:cNvPr>
          <p:cNvCxnSpPr/>
          <p:nvPr userDrawn="1"/>
        </p:nvCxnSpPr>
        <p:spPr>
          <a:xfrm>
            <a:off x="5529336" y="1728000"/>
            <a:ext cx="0" cy="44082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0242911-8827-4F09-B4C0-F5B40262A31E}"/>
              </a:ext>
            </a:extLst>
          </p:cNvPr>
          <p:cNvCxnSpPr/>
          <p:nvPr userDrawn="1"/>
        </p:nvCxnSpPr>
        <p:spPr>
          <a:xfrm>
            <a:off x="8375318" y="1728000"/>
            <a:ext cx="0" cy="44082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9F3CABFF-021D-4DB0-B816-0E2C407AA396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692327" y="2103123"/>
            <a:ext cx="2520000" cy="4053202"/>
          </a:xfrm>
        </p:spPr>
        <p:txBody>
          <a:bodyPr/>
          <a:lstStyle>
            <a:lvl1pPr>
              <a:defRPr sz="1200">
                <a:latin typeface="Public Sans SemiBold" pitchFamily="2" charset="0"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28" name="Content Placeholder 26">
            <a:extLst>
              <a:ext uri="{FF2B5EF4-FFF2-40B4-BE49-F238E27FC236}">
                <a16:creationId xmlns:a16="http://schemas.microsoft.com/office/drawing/2014/main" id="{F3D2FA77-52F3-471B-A291-EED89A0DE685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538308" y="2103123"/>
            <a:ext cx="3269692" cy="4053202"/>
          </a:xfrm>
        </p:spPr>
        <p:txBody>
          <a:bodyPr/>
          <a:lstStyle>
            <a:lvl1pPr>
              <a:defRPr sz="1200">
                <a:latin typeface="Public Sans SemiBold" pitchFamily="2" charset="0"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EA4CE82D-B1F3-42D5-BFC4-5FF9241B02D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944345" y="2286788"/>
            <a:ext cx="900000" cy="90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31" name="Picture Placeholder 29">
            <a:extLst>
              <a:ext uri="{FF2B5EF4-FFF2-40B4-BE49-F238E27FC236}">
                <a16:creationId xmlns:a16="http://schemas.microsoft.com/office/drawing/2014/main" id="{FD821410-29F3-4DF7-B1BB-8609C9096EE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942000" y="4678295"/>
            <a:ext cx="900000" cy="90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32" name="Text Placeholder 13">
            <a:extLst>
              <a:ext uri="{FF2B5EF4-FFF2-40B4-BE49-F238E27FC236}">
                <a16:creationId xmlns:a16="http://schemas.microsoft.com/office/drawing/2014/main" id="{77997327-1253-41DB-B0DD-0A414715E93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687236" y="1728788"/>
            <a:ext cx="2520000" cy="374332"/>
          </a:xfrm>
        </p:spPr>
        <p:txBody>
          <a:bodyPr/>
          <a:lstStyle>
            <a:lvl1pPr>
              <a:defRPr sz="1200">
                <a:latin typeface="Public Sans SemiBold" pitchFamily="2" charset="0"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Heading here</a:t>
            </a:r>
            <a:endParaRPr lang="en-AU"/>
          </a:p>
        </p:txBody>
      </p:sp>
      <p:sp>
        <p:nvSpPr>
          <p:cNvPr id="33" name="Text Placeholder 13">
            <a:extLst>
              <a:ext uri="{FF2B5EF4-FFF2-40B4-BE49-F238E27FC236}">
                <a16:creationId xmlns:a16="http://schemas.microsoft.com/office/drawing/2014/main" id="{6A7A3DE4-B76A-4DA3-9340-FFAA6B8830A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528459" y="1728788"/>
            <a:ext cx="3303177" cy="374332"/>
          </a:xfrm>
        </p:spPr>
        <p:txBody>
          <a:bodyPr/>
          <a:lstStyle>
            <a:lvl1pPr>
              <a:defRPr sz="1200">
                <a:latin typeface="Public Sans SemiBold" pitchFamily="2" charset="0"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Heading here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91368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two multi-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360000"/>
            <a:ext cx="9531360" cy="1009652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27999" y="1728000"/>
            <a:ext cx="4679995" cy="222169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8000" y="4093697"/>
            <a:ext cx="4679994" cy="194837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Enterprise, Investment and Trade</a:t>
            </a: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2A67116-4454-462F-A3FD-DC94D36B8379}"/>
              </a:ext>
            </a:extLst>
          </p:cNvPr>
          <p:cNvCxnSpPr/>
          <p:nvPr userDrawn="1"/>
        </p:nvCxnSpPr>
        <p:spPr>
          <a:xfrm>
            <a:off x="360000" y="360000"/>
            <a:ext cx="0" cy="59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A1EC6F40-A8A0-4128-90D0-E467B30278D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9750" y="1728788"/>
            <a:ext cx="6229350" cy="4536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0EAFF04E-EED2-4901-9136-39CEC8DFA2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27999" y="6173999"/>
            <a:ext cx="4703999" cy="180000"/>
          </a:xfrm>
        </p:spPr>
        <p:txBody>
          <a:bodyPr>
            <a:normAutofit/>
          </a:bodyPr>
          <a:lstStyle>
            <a:lvl1pPr>
              <a:defRPr sz="1000">
                <a:latin typeface="+mn-lt"/>
              </a:defRPr>
            </a:lvl1pPr>
          </a:lstStyle>
          <a:p>
            <a:pPr lvl="0"/>
            <a:r>
              <a:rPr lang="en-US"/>
              <a:t>Figure</a:t>
            </a:r>
            <a:endParaRPr lang="en-AU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2CE467A-6B5B-43F6-973F-516915856717}"/>
              </a:ext>
            </a:extLst>
          </p:cNvPr>
          <p:cNvCxnSpPr>
            <a:cxnSpLocks/>
          </p:cNvCxnSpPr>
          <p:nvPr userDrawn="1"/>
        </p:nvCxnSpPr>
        <p:spPr>
          <a:xfrm>
            <a:off x="6948000" y="1728000"/>
            <a:ext cx="0" cy="459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3696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harts with supportin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360000"/>
            <a:ext cx="9720000" cy="1009652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Enterprise, Investment and Trade</a:t>
            </a: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2A67116-4454-462F-A3FD-DC94D36B8379}"/>
              </a:ext>
            </a:extLst>
          </p:cNvPr>
          <p:cNvCxnSpPr/>
          <p:nvPr userDrawn="1"/>
        </p:nvCxnSpPr>
        <p:spPr>
          <a:xfrm>
            <a:off x="360000" y="360000"/>
            <a:ext cx="0" cy="59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2CE467A-6B5B-43F6-973F-516915856717}"/>
              </a:ext>
            </a:extLst>
          </p:cNvPr>
          <p:cNvCxnSpPr>
            <a:cxnSpLocks/>
          </p:cNvCxnSpPr>
          <p:nvPr userDrawn="1"/>
        </p:nvCxnSpPr>
        <p:spPr>
          <a:xfrm>
            <a:off x="8928000" y="3330000"/>
            <a:ext cx="0" cy="298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hart Placeholder 11">
            <a:extLst>
              <a:ext uri="{FF2B5EF4-FFF2-40B4-BE49-F238E27FC236}">
                <a16:creationId xmlns:a16="http://schemas.microsoft.com/office/drawing/2014/main" id="{D7E1CAC4-88FF-4E85-8A37-9D1F4A8514EE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539750" y="1554163"/>
            <a:ext cx="7560000" cy="3938587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AU"/>
          </a:p>
        </p:txBody>
      </p:sp>
      <p:sp>
        <p:nvSpPr>
          <p:cNvPr id="18" name="Chart Placeholder 17">
            <a:extLst>
              <a:ext uri="{FF2B5EF4-FFF2-40B4-BE49-F238E27FC236}">
                <a16:creationId xmlns:a16="http://schemas.microsoft.com/office/drawing/2014/main" id="{0F4F51DE-C82F-4C69-9901-7D4EF2CBE8D4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9115425" y="3330000"/>
            <a:ext cx="2716213" cy="2162750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AU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CD3768AF-49AB-464E-9DF6-68376B8AC32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39750" y="5627688"/>
            <a:ext cx="7560000" cy="690562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200">
                <a:latin typeface="Public Sans SemiBold" pitchFamily="2" charset="0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200">
                <a:latin typeface="+mn-lt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2A94C0C8-30F5-4B00-BC99-C6DFC381A6C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123533" y="5627688"/>
            <a:ext cx="2716213" cy="690562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200">
                <a:latin typeface="Public Sans SemiBold" pitchFamily="2" charset="0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200">
                <a:latin typeface="+mn-lt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125962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9999" y="1800000"/>
            <a:ext cx="5400000" cy="540000"/>
          </a:xfrm>
        </p:spPr>
        <p:txBody>
          <a:bodyPr anchor="t"/>
          <a:lstStyle>
            <a:lvl1pPr marL="0" indent="0">
              <a:buNone/>
              <a:defRPr sz="16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9999" y="2340000"/>
            <a:ext cx="5400000" cy="3960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8000" y="1800000"/>
            <a:ext cx="5400000" cy="540000"/>
          </a:xfrm>
        </p:spPr>
        <p:txBody>
          <a:bodyPr anchor="t"/>
          <a:lstStyle>
            <a:lvl1pPr marL="0" indent="0">
              <a:buNone/>
              <a:defRPr sz="16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08000" y="2340000"/>
            <a:ext cx="5400000" cy="3960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Enterprise, Investment and Trade</a:t>
            </a:r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C1A3F1C1-3AA5-49E1-9481-3B7111F85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9720000" cy="100965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70612CD-1BF1-42B5-8546-A674A0B86640}"/>
              </a:ext>
            </a:extLst>
          </p:cNvPr>
          <p:cNvCxnSpPr/>
          <p:nvPr userDrawn="1"/>
        </p:nvCxnSpPr>
        <p:spPr>
          <a:xfrm>
            <a:off x="360000" y="1548000"/>
            <a:ext cx="11473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C1276FF-A829-4228-B12D-1EEE42C2AB11}"/>
              </a:ext>
            </a:extLst>
          </p:cNvPr>
          <p:cNvCxnSpPr/>
          <p:nvPr userDrawn="1"/>
        </p:nvCxnSpPr>
        <p:spPr>
          <a:xfrm>
            <a:off x="360000" y="6300000"/>
            <a:ext cx="11473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59563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Enterprise, Investment and Trade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668512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Enterprise, Investment and Trade</a:t>
            </a: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397023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002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646A5C8-9FAD-4A32-B2BD-9D5DD5101B50}"/>
              </a:ext>
            </a:extLst>
          </p:cNvPr>
          <p:cNvSpPr/>
          <p:nvPr userDrawn="1"/>
        </p:nvSpPr>
        <p:spPr>
          <a:xfrm>
            <a:off x="7919999" y="0"/>
            <a:ext cx="26518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Public Sans SemiBold" pitchFamily="2" charset="0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7081598-8EF9-4067-828C-DA3306F3936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40000" y="0"/>
            <a:ext cx="2880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7A2D9F-61E4-43DD-AEE4-7DB03212C80F}"/>
              </a:ext>
            </a:extLst>
          </p:cNvPr>
          <p:cNvSpPr/>
          <p:nvPr userDrawn="1"/>
        </p:nvSpPr>
        <p:spPr>
          <a:xfrm>
            <a:off x="0" y="0"/>
            <a:ext cx="5040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Public Sans SemiBold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1" y="1118380"/>
            <a:ext cx="4500000" cy="2679008"/>
          </a:xfrm>
          <a:ln>
            <a:noFill/>
          </a:ln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1" y="3960000"/>
            <a:ext cx="4500000" cy="1176813"/>
          </a:xfrm>
        </p:spPr>
        <p:txBody>
          <a:bodyPr anchor="t">
            <a:noAutofit/>
          </a:bodyPr>
          <a:lstStyle>
            <a:lvl1pPr>
              <a:defRPr sz="2000">
                <a:solidFill>
                  <a:schemeClr val="bg1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9280053-307C-4D8A-BF45-7B6743FA55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00000" y="3924000"/>
            <a:ext cx="2338228" cy="106299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>
                <a:solidFill>
                  <a:schemeClr val="bg1"/>
                </a:solidFill>
                <a:latin typeface="Public Sans SemiBold" pitchFamily="2" charset="0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600">
                <a:solidFill>
                  <a:schemeClr val="bg1"/>
                </a:solidFill>
                <a:latin typeface="+mn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  <a:p>
            <a:pPr lvl="1"/>
            <a:r>
              <a:rPr lang="en-US"/>
              <a:t>Presenter title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0B9A9D47-05D2-409D-A941-8374F9F8E2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6120001"/>
            <a:ext cx="2700000" cy="280136"/>
          </a:xfrm>
        </p:spPr>
        <p:txBody>
          <a:bodyPr anchor="t">
            <a:noAutofit/>
          </a:bodyPr>
          <a:lstStyle>
            <a:lvl1pPr algn="l">
              <a:defRPr sz="1600" b="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00 Month YY20</a:t>
            </a:r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E3775B0C-7FFD-4E7F-AC26-D5F1E787B1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0" y="359999"/>
            <a:ext cx="4500000" cy="512197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>
                <a:solidFill>
                  <a:schemeClr val="bg1"/>
                </a:solidFill>
                <a:latin typeface="Public Sans SemiBold" pitchFamily="2" charset="0"/>
              </a:defRPr>
            </a:lvl1pPr>
          </a:lstStyle>
          <a:p>
            <a:r>
              <a:rPr lang="en-US"/>
              <a:t>Descriptor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58132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646A5C8-9FAD-4A32-B2BD-9D5DD5101B50}"/>
              </a:ext>
            </a:extLst>
          </p:cNvPr>
          <p:cNvSpPr/>
          <p:nvPr userDrawn="1"/>
        </p:nvSpPr>
        <p:spPr>
          <a:xfrm>
            <a:off x="0" y="0"/>
            <a:ext cx="7128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Public Sans SemiBold" pitchFamily="2" charset="0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7081598-8EF9-4067-828C-DA3306F3936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12926" y="0"/>
            <a:ext cx="3708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1118380"/>
            <a:ext cx="4500000" cy="2679008"/>
          </a:xfrm>
          <a:ln>
            <a:noFill/>
          </a:ln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3960000"/>
            <a:ext cx="4500000" cy="1176813"/>
          </a:xfrm>
        </p:spPr>
        <p:txBody>
          <a:bodyPr anchor="t">
            <a:noAutofit/>
          </a:bodyPr>
          <a:lstStyle>
            <a:lvl1pPr>
              <a:defRPr sz="2000">
                <a:solidFill>
                  <a:schemeClr val="bg1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9280053-307C-4D8A-BF45-7B6743FA55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20000" y="3960000"/>
            <a:ext cx="1892926" cy="117681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>
                <a:solidFill>
                  <a:schemeClr val="bg1"/>
                </a:solidFill>
                <a:latin typeface="Public Sans SemiBold" pitchFamily="2" charset="0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600">
                <a:solidFill>
                  <a:schemeClr val="bg1"/>
                </a:solidFill>
                <a:latin typeface="+mn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  <a:p>
            <a:pPr lvl="1"/>
            <a:r>
              <a:rPr lang="en-US"/>
              <a:t>Presenter title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0B9A9D47-05D2-409D-A941-8374F9F8E2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0000" y="6120001"/>
            <a:ext cx="2700000" cy="280136"/>
          </a:xfrm>
        </p:spPr>
        <p:txBody>
          <a:bodyPr anchor="t">
            <a:noAutofit/>
          </a:bodyPr>
          <a:lstStyle>
            <a:lvl1pPr algn="l">
              <a:defRPr sz="1600" b="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00 Month YY20</a:t>
            </a:r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E3775B0C-7FFD-4E7F-AC26-D5F1E787B1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0" y="359999"/>
            <a:ext cx="4500000" cy="512197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>
                <a:solidFill>
                  <a:schemeClr val="bg1"/>
                </a:solidFill>
                <a:latin typeface="Public Sans SemiBold" pitchFamily="2" charset="0"/>
              </a:defRPr>
            </a:lvl1pPr>
          </a:lstStyle>
          <a:p>
            <a:r>
              <a:rPr lang="en-US"/>
              <a:t>Descriptor</a:t>
            </a:r>
            <a:endParaRPr lang="en-AU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283C022-C11C-47A8-B2C6-38BBC7F57777}"/>
              </a:ext>
            </a:extLst>
          </p:cNvPr>
          <p:cNvCxnSpPr>
            <a:cxnSpLocks/>
          </p:cNvCxnSpPr>
          <p:nvPr userDrawn="1"/>
        </p:nvCxnSpPr>
        <p:spPr>
          <a:xfrm>
            <a:off x="360000" y="360000"/>
            <a:ext cx="0" cy="601200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9414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1C1630E-75DD-4988-B412-5BC99B5B5062}"/>
              </a:ext>
            </a:extLst>
          </p:cNvPr>
          <p:cNvSpPr/>
          <p:nvPr userDrawn="1"/>
        </p:nvSpPr>
        <p:spPr>
          <a:xfrm>
            <a:off x="-2" y="3330000"/>
            <a:ext cx="12192001" cy="3528000"/>
          </a:xfrm>
          <a:prstGeom prst="rect">
            <a:avLst/>
          </a:prstGeom>
          <a:solidFill>
            <a:srgbClr val="630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06A6961-24E6-4839-AA27-A340B1809347}"/>
              </a:ext>
            </a:extLst>
          </p:cNvPr>
          <p:cNvSpPr/>
          <p:nvPr userDrawn="1"/>
        </p:nvSpPr>
        <p:spPr>
          <a:xfrm>
            <a:off x="-1" y="0"/>
            <a:ext cx="12192001" cy="1566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7A2D9F-61E4-43DD-AEE4-7DB03212C80F}"/>
              </a:ext>
            </a:extLst>
          </p:cNvPr>
          <p:cNvSpPr/>
          <p:nvPr userDrawn="1"/>
        </p:nvSpPr>
        <p:spPr>
          <a:xfrm>
            <a:off x="-1" y="1566000"/>
            <a:ext cx="12192001" cy="176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3600000"/>
            <a:ext cx="7200000" cy="2387600"/>
          </a:xfrm>
          <a:ln>
            <a:noFill/>
          </a:ln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Divider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9999" y="1908000"/>
            <a:ext cx="7200000" cy="1089583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C49F10D-4964-4C13-BDFD-A701813832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0" y="6444000"/>
            <a:ext cx="4500000" cy="216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400">
                <a:solidFill>
                  <a:schemeClr val="bg1"/>
                </a:solidFill>
                <a:latin typeface="Public Sans SemiBold" pitchFamily="2" charset="0"/>
              </a:defRPr>
            </a:lvl1pPr>
          </a:lstStyle>
          <a:p>
            <a:r>
              <a:rPr lang="en-US"/>
              <a:t>Department of Enterprise, Investment and Trade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EDD08B-0E5C-4DF0-9C56-CC522D170EA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78925" y="4071600"/>
            <a:ext cx="2778613" cy="2786400"/>
          </a:xfrm>
        </p:spPr>
        <p:txBody>
          <a:bodyPr anchor="b">
            <a:noAutofit/>
          </a:bodyPr>
          <a:lstStyle>
            <a:lvl1pPr algn="r">
              <a:lnSpc>
                <a:spcPct val="80000"/>
              </a:lnSpc>
              <a:spcAft>
                <a:spcPts val="0"/>
              </a:spcAft>
              <a:defRPr sz="19000">
                <a:solidFill>
                  <a:schemeClr val="bg1"/>
                </a:solidFill>
                <a:latin typeface="Public Sans ExtraLight" pitchFamily="2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pic>
        <p:nvPicPr>
          <p:cNvPr id="10" name="Picture 9" descr="NSW Government logo">
            <a:extLst>
              <a:ext uri="{FF2B5EF4-FFF2-40B4-BE49-F238E27FC236}">
                <a16:creationId xmlns:a16="http://schemas.microsoft.com/office/drawing/2014/main" id="{4614E832-4BCC-4853-BB8C-E93D74BE52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1200" y="360000"/>
            <a:ext cx="630000" cy="68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873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1C1630E-75DD-4988-B412-5BC99B5B5062}"/>
              </a:ext>
            </a:extLst>
          </p:cNvPr>
          <p:cNvSpPr/>
          <p:nvPr userDrawn="1"/>
        </p:nvSpPr>
        <p:spPr>
          <a:xfrm>
            <a:off x="-1" y="3330000"/>
            <a:ext cx="12192001" cy="3528000"/>
          </a:xfrm>
          <a:prstGeom prst="rect">
            <a:avLst/>
          </a:prstGeom>
          <a:solidFill>
            <a:srgbClr val="4950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06A6961-24E6-4839-AA27-A340B1809347}"/>
              </a:ext>
            </a:extLst>
          </p:cNvPr>
          <p:cNvSpPr/>
          <p:nvPr userDrawn="1"/>
        </p:nvSpPr>
        <p:spPr>
          <a:xfrm>
            <a:off x="-1" y="0"/>
            <a:ext cx="12192001" cy="1566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7A2D9F-61E4-43DD-AEE4-7DB03212C80F}"/>
              </a:ext>
            </a:extLst>
          </p:cNvPr>
          <p:cNvSpPr/>
          <p:nvPr userDrawn="1"/>
        </p:nvSpPr>
        <p:spPr>
          <a:xfrm>
            <a:off x="-1" y="1566000"/>
            <a:ext cx="12192001" cy="1764000"/>
          </a:xfrm>
          <a:prstGeom prst="rect">
            <a:avLst/>
          </a:prstGeom>
          <a:solidFill>
            <a:srgbClr val="CDD3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3600000"/>
            <a:ext cx="7200000" cy="2387600"/>
          </a:xfrm>
          <a:ln>
            <a:noFill/>
          </a:ln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Divider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9999" y="1908000"/>
            <a:ext cx="7200000" cy="1089583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C49F10D-4964-4C13-BDFD-A701813832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0" y="6444000"/>
            <a:ext cx="4500000" cy="216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400">
                <a:solidFill>
                  <a:schemeClr val="bg1"/>
                </a:solidFill>
                <a:latin typeface="Public Sans SemiBold" pitchFamily="2" charset="0"/>
              </a:defRPr>
            </a:lvl1pPr>
          </a:lstStyle>
          <a:p>
            <a:r>
              <a:rPr lang="en-US"/>
              <a:t>Department of Enterprise, Investment and Trade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EDD08B-0E5C-4DF0-9C56-CC522D170EA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78925" y="4071600"/>
            <a:ext cx="2778613" cy="2786400"/>
          </a:xfrm>
        </p:spPr>
        <p:txBody>
          <a:bodyPr anchor="b">
            <a:noAutofit/>
          </a:bodyPr>
          <a:lstStyle>
            <a:lvl1pPr algn="r">
              <a:lnSpc>
                <a:spcPct val="80000"/>
              </a:lnSpc>
              <a:spcAft>
                <a:spcPts val="0"/>
              </a:spcAft>
              <a:defRPr sz="19000">
                <a:solidFill>
                  <a:schemeClr val="bg1"/>
                </a:solidFill>
                <a:latin typeface="Public Sans ExtraLight" pitchFamily="2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pic>
        <p:nvPicPr>
          <p:cNvPr id="10" name="Picture 9" descr="NSW Government logo">
            <a:extLst>
              <a:ext uri="{FF2B5EF4-FFF2-40B4-BE49-F238E27FC236}">
                <a16:creationId xmlns:a16="http://schemas.microsoft.com/office/drawing/2014/main" id="{4614E832-4BCC-4853-BB8C-E93D74BE52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1200" y="360000"/>
            <a:ext cx="630000" cy="68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149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4104000"/>
            <a:ext cx="10242886" cy="1009606"/>
          </a:xfrm>
          <a:ln>
            <a:noFill/>
          </a:ln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/>
              <a:t>Divider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5652000"/>
            <a:ext cx="10242886" cy="523717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C49F10D-4964-4C13-BDFD-A701813832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0" y="6444000"/>
            <a:ext cx="4500000" cy="216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400">
                <a:solidFill>
                  <a:schemeClr val="bg2"/>
                </a:solidFill>
                <a:latin typeface="Public Sans SemiBold" pitchFamily="2" charset="0"/>
              </a:defRPr>
            </a:lvl1pPr>
          </a:lstStyle>
          <a:p>
            <a:r>
              <a:rPr lang="en-US"/>
              <a:t>Department of Enterprise, Investment and Trade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EDD08B-0E5C-4DF0-9C56-CC522D170EA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360000"/>
            <a:ext cx="2778613" cy="2786400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spcAft>
                <a:spcPts val="0"/>
              </a:spcAft>
              <a:defRPr sz="19000">
                <a:solidFill>
                  <a:schemeClr val="bg2"/>
                </a:solidFill>
                <a:latin typeface="Public Sans ExtraLight" pitchFamily="2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40FCFB7-2251-4DE7-B878-A07B57992F00}"/>
              </a:ext>
            </a:extLst>
          </p:cNvPr>
          <p:cNvCxnSpPr>
            <a:cxnSpLocks/>
          </p:cNvCxnSpPr>
          <p:nvPr userDrawn="1"/>
        </p:nvCxnSpPr>
        <p:spPr>
          <a:xfrm>
            <a:off x="360000" y="360000"/>
            <a:ext cx="0" cy="597600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NSW Government logo">
            <a:extLst>
              <a:ext uri="{FF2B5EF4-FFF2-40B4-BE49-F238E27FC236}">
                <a16:creationId xmlns:a16="http://schemas.microsoft.com/office/drawing/2014/main" id="{27C4C535-7E4B-4B48-BCD8-F680CCDFEE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1200" y="360000"/>
            <a:ext cx="630000" cy="68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849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903A8E2-73B2-4BCE-A537-BD98BFA45482}"/>
              </a:ext>
            </a:extLst>
          </p:cNvPr>
          <p:cNvSpPr/>
          <p:nvPr userDrawn="1"/>
        </p:nvSpPr>
        <p:spPr>
          <a:xfrm>
            <a:off x="0" y="1602000"/>
            <a:ext cx="12192000" cy="5256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720000" cy="10096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0000" y="6444000"/>
            <a:ext cx="6720000" cy="252000"/>
          </a:xfrm>
        </p:spPr>
        <p:txBody>
          <a:bodyPr/>
          <a:lstStyle/>
          <a:p>
            <a:r>
              <a:rPr lang="en-AU"/>
              <a:t>Department of Enterprise, Industry and Trade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17458" y="6516000"/>
            <a:ext cx="490542" cy="180000"/>
          </a:xfrm>
        </p:spPr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/>
          </a:p>
        </p:txBody>
      </p:sp>
      <p:sp>
        <p:nvSpPr>
          <p:cNvPr id="10" name="Table Placeholder 9">
            <a:extLst>
              <a:ext uri="{FF2B5EF4-FFF2-40B4-BE49-F238E27FC236}">
                <a16:creationId xmlns:a16="http://schemas.microsoft.com/office/drawing/2014/main" id="{F8D9268B-FAD5-4A3C-B190-A50230A1D12D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360363" y="1800001"/>
            <a:ext cx="11447462" cy="4409998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65172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720000" cy="10096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Enterprise, Investment and Trade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/>
          </a:p>
        </p:txBody>
      </p:sp>
      <p:sp>
        <p:nvSpPr>
          <p:cNvPr id="10" name="Table Placeholder 9">
            <a:extLst>
              <a:ext uri="{FF2B5EF4-FFF2-40B4-BE49-F238E27FC236}">
                <a16:creationId xmlns:a16="http://schemas.microsoft.com/office/drawing/2014/main" id="{F8D9268B-FAD5-4A3C-B190-A50230A1D12D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360363" y="1620000"/>
            <a:ext cx="11447462" cy="4500000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057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720000" cy="100965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800000"/>
            <a:ext cx="11448000" cy="435133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0000" y="6444000"/>
            <a:ext cx="6720000" cy="252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400">
                <a:solidFill>
                  <a:schemeClr val="bg2"/>
                </a:solidFill>
                <a:latin typeface="Public Sans SemiBold" pitchFamily="2" charset="0"/>
              </a:defRPr>
            </a:lvl1pPr>
          </a:lstStyle>
          <a:p>
            <a:r>
              <a:rPr lang="en-US"/>
              <a:t>Department of Enterprise, Investment and Trade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7458" y="6516000"/>
            <a:ext cx="490542" cy="180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8AFF8C-6EAC-4301-9800-49DD3EDD38B8}"/>
              </a:ext>
            </a:extLst>
          </p:cNvPr>
          <p:cNvSpPr txBox="1"/>
          <p:nvPr userDrawn="1"/>
        </p:nvSpPr>
        <p:spPr>
          <a:xfrm>
            <a:off x="-2622931" y="14626"/>
            <a:ext cx="2544960" cy="517064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63681" indent="-163681" algn="l">
              <a:buFont typeface="+mj-lt"/>
              <a:buNone/>
            </a:pPr>
            <a:r>
              <a:rPr lang="en-AU" sz="800" b="1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CHOOSE A SLIDE STYLE FROM 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Home tab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New Slide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Choose layout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If layout goes awry, select Reset</a:t>
            </a:r>
            <a:endParaRPr lang="en-AU" sz="800" b="1" kern="1200" baseline="0" noProof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endParaRPr lang="en-AU" sz="800" b="1" kern="1200" baseline="0" noProof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r>
              <a:rPr lang="en-AU" sz="800" b="1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TEXT</a:t>
            </a:r>
          </a:p>
          <a:p>
            <a:pPr marL="0" indent="0" algn="l">
              <a:buFont typeface="+mj-lt"/>
              <a:buNone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There are 5 levels of formatted text available.</a:t>
            </a:r>
          </a:p>
          <a:p>
            <a:pPr marL="0" indent="0" algn="l">
              <a:buFont typeface="+mj-lt"/>
              <a:buNone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Please move between text  levels using the increase/decrease button on the menu above.</a:t>
            </a:r>
          </a:p>
          <a:p>
            <a:pPr marL="163681" indent="-163681" algn="l">
              <a:buFont typeface="+mj-lt"/>
              <a:buNone/>
            </a:pPr>
            <a:endParaRPr lang="en-AU" sz="800" b="1" kern="1200" baseline="0" noProof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endParaRPr lang="en-AU" sz="800" b="1" kern="1200" baseline="0" noProof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endParaRPr lang="en-AU" sz="800" b="1" kern="1200" baseline="0" noProof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r>
              <a:rPr lang="en-AU" sz="800" b="1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CHANGE SLIDE BACKGROUND/COLOUR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Design Menu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Format Background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 colour from palette OR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Picture or Texture Fill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Find image </a:t>
            </a:r>
          </a:p>
          <a:p>
            <a:pPr marL="163681" indent="-163681" algn="l">
              <a:buFont typeface="+mj-lt"/>
              <a:buNone/>
            </a:pPr>
            <a:endParaRPr lang="en-AU" sz="800" b="1" kern="1200" baseline="0" noProof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r>
              <a:rPr lang="en-AU" sz="800" b="1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REPLACE IMAGE IN SHAPE OR ON PAGE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Right click on image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Change Picture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 your image</a:t>
            </a:r>
          </a:p>
          <a:p>
            <a:pPr marL="0" indent="0" algn="l">
              <a:buFont typeface="+mj-lt"/>
              <a:buNone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on icon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Find the new image</a:t>
            </a:r>
          </a:p>
          <a:p>
            <a:pPr marL="163681" indent="-163681" algn="l">
              <a:buFont typeface="+mj-lt"/>
              <a:buNone/>
            </a:pPr>
            <a:endParaRPr lang="en-AU" sz="800" b="1" kern="1200" baseline="0" noProof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r>
              <a:rPr lang="en-AU" sz="800" b="1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REPOSITION IMAGE WITHIN SHAPE 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on image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US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Picture Format menu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US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on Crop button dropdown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fit the whole image inside select FIT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use only a portion select FILL then crop, move or resize image to show properly within shape.</a:t>
            </a:r>
          </a:p>
          <a:p>
            <a:pPr marL="163681" indent="-163681" algn="l">
              <a:buFont typeface="+mj-lt"/>
              <a:buNone/>
            </a:pPr>
            <a:endParaRPr lang="en-AU" sz="800" b="1" kern="1200" baseline="0" noProof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r>
              <a:rPr lang="en-AU" sz="800" b="1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ADD/CHANGE FOOTER</a:t>
            </a:r>
          </a:p>
          <a:p>
            <a:pPr marL="239178" lvl="0" indent="-239178" algn="l" defTabSz="1219170" rtl="0" eaLnBrk="1" latinLnBrk="0" hangingPunct="1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Insert Menu</a:t>
            </a:r>
          </a:p>
          <a:p>
            <a:pPr marL="239178" lvl="0" indent="-239178" algn="l" defTabSz="1219170" rtl="0" eaLnBrk="1" latinLnBrk="0" hangingPunct="1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Header &amp; Footer</a:t>
            </a:r>
          </a:p>
          <a:p>
            <a:pPr marL="239178" lvl="0" indent="-239178" algn="l" defTabSz="1219170" rtl="0" eaLnBrk="1" latinLnBrk="0" hangingPunct="1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Tick to activate/Untick to remove</a:t>
            </a:r>
          </a:p>
          <a:p>
            <a:pPr marL="239178" lvl="0" indent="-239178" algn="l" defTabSz="1219170" rtl="0" eaLnBrk="1" latinLnBrk="0" hangingPunct="1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Change text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5497C0B-0C24-4334-9150-A2D01FE29EBB}"/>
              </a:ext>
            </a:extLst>
          </p:cNvPr>
          <p:cNvPicPr>
            <a:picLocks noChangeAspect="1"/>
          </p:cNvPicPr>
          <p:nvPr userDrawn="1"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2930" y="1263563"/>
            <a:ext cx="632972" cy="215628"/>
          </a:xfrm>
          <a:prstGeom prst="rect">
            <a:avLst/>
          </a:prstGeom>
        </p:spPr>
      </p:pic>
      <p:pic>
        <p:nvPicPr>
          <p:cNvPr id="8" name="Picture 7" descr="NSW Government logo">
            <a:extLst>
              <a:ext uri="{FF2B5EF4-FFF2-40B4-BE49-F238E27FC236}">
                <a16:creationId xmlns:a16="http://schemas.microsoft.com/office/drawing/2014/main" id="{CCBF5FED-71CD-4122-8BE4-CA4C03A99224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1200" y="360000"/>
            <a:ext cx="630000" cy="6855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911BB75-9990-41A3-912C-67E71F64FC7C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773738" y="0"/>
            <a:ext cx="48895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ctr"/>
            <a:r>
              <a:rPr lang="en-AU" sz="10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OFFICIAL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D558599-5DCF-46E0-A078-CEAAF233E3BE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773738" y="6705600"/>
            <a:ext cx="48895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ctr"/>
            <a:r>
              <a:rPr lang="en-AU" sz="10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4123316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9" r:id="rId2"/>
    <p:sldLayoutId id="2147483668" r:id="rId3"/>
    <p:sldLayoutId id="2147483671" r:id="rId4"/>
    <p:sldLayoutId id="2147483673" r:id="rId5"/>
    <p:sldLayoutId id="2147483688" r:id="rId6"/>
    <p:sldLayoutId id="2147483674" r:id="rId7"/>
    <p:sldLayoutId id="2147483675" r:id="rId8"/>
    <p:sldLayoutId id="2147483676" r:id="rId9"/>
    <p:sldLayoutId id="2147483662" r:id="rId10"/>
    <p:sldLayoutId id="2147483672" r:id="rId11"/>
    <p:sldLayoutId id="2147483677" r:id="rId12"/>
    <p:sldLayoutId id="2147483678" r:id="rId13"/>
    <p:sldLayoutId id="2147483664" r:id="rId14"/>
    <p:sldLayoutId id="2147483684" r:id="rId15"/>
    <p:sldLayoutId id="2147483679" r:id="rId16"/>
    <p:sldLayoutId id="2147483687" r:id="rId17"/>
    <p:sldLayoutId id="2147483680" r:id="rId18"/>
    <p:sldLayoutId id="2147483681" r:id="rId19"/>
    <p:sldLayoutId id="2147483682" r:id="rId20"/>
    <p:sldLayoutId id="2147483683" r:id="rId21"/>
    <p:sldLayoutId id="2147483685" r:id="rId22"/>
    <p:sldLayoutId id="2147483686" r:id="rId23"/>
    <p:sldLayoutId id="2147483665" r:id="rId24"/>
    <p:sldLayoutId id="2147483666" r:id="rId25"/>
    <p:sldLayoutId id="2147483667" r:id="rId26"/>
    <p:sldLayoutId id="2147483689" r:id="rId27"/>
  </p:sldLayoutIdLst>
  <p:hf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000" b="0" kern="1200">
          <a:solidFill>
            <a:schemeClr val="tx1"/>
          </a:solidFill>
          <a:latin typeface="+mj-lt"/>
          <a:ea typeface="+mn-ea"/>
          <a:cs typeface="+mn-cs"/>
        </a:defRPr>
      </a:lvl1pPr>
      <a:lvl2pPr marL="0" indent="0" algn="l" defTabSz="914377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400" b="0" kern="1200">
          <a:solidFill>
            <a:schemeClr val="tx1"/>
          </a:solidFill>
          <a:latin typeface="Public Sans SemiBold" pitchFamily="2" charset="0"/>
          <a:ea typeface="+mn-ea"/>
          <a:cs typeface="+mn-cs"/>
        </a:defRPr>
      </a:lvl2pPr>
      <a:lvl3pPr marL="0" indent="0" algn="l" defTabSz="914377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-180000" algn="l" defTabSz="914377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377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Times New Roman" panose="02020603050405020304" pitchFamily="18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3.png"/><Relationship Id="rId17" Type="http://schemas.openxmlformats.org/officeDocument/2006/relationships/image" Target="../media/image18.sv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2.sv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16.svg"/><Relationship Id="rId10" Type="http://schemas.openxmlformats.org/officeDocument/2006/relationships/image" Target="../media/image11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0.svg"/><Relationship Id="rId1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2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C7E1416-3105-A260-9841-A5DB41AB3635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81CCA3B-A8A6-4A95-B503-94DF0571123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0000" y="4232485"/>
            <a:ext cx="5121083" cy="1089858"/>
          </a:xfrm>
        </p:spPr>
        <p:txBody>
          <a:bodyPr/>
          <a:lstStyle/>
          <a:p>
            <a:r>
              <a:rPr lang="en-AU" dirty="0"/>
              <a:t>Jerein Kailath</a:t>
            </a:r>
            <a:br>
              <a:rPr lang="en-AU" dirty="0"/>
            </a:br>
            <a:r>
              <a:rPr lang="en-AU" dirty="0"/>
              <a:t>Senior Manager, Strategy &amp; Programs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044B33C-5717-4F17-9FB6-DE4C16359E6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000" y="4284000"/>
            <a:ext cx="2700000" cy="1089858"/>
          </a:xfrm>
        </p:spPr>
        <p:txBody>
          <a:bodyPr/>
          <a:lstStyle/>
          <a:p>
            <a:r>
              <a:rPr lang="en-AU" dirty="0"/>
              <a:t>April 2026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29F819C-9D0C-404D-879C-A71B131B4EBD}"/>
              </a:ext>
            </a:extLst>
          </p:cNvPr>
          <p:cNvSpPr txBox="1">
            <a:spLocks/>
          </p:cNvSpPr>
          <p:nvPr/>
        </p:nvSpPr>
        <p:spPr>
          <a:xfrm>
            <a:off x="360000" y="6444000"/>
            <a:ext cx="6720000" cy="25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Public Sans SemiBold" pitchFamily="2" charset="0"/>
                <a:ea typeface="+mn-ea"/>
                <a:cs typeface="+mn-cs"/>
              </a:defRPr>
            </a:lvl1pPr>
            <a:lvl2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-18000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Times New Roman" panose="02020603050405020304" pitchFamily="18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2"/>
                </a:solidFill>
              </a:rPr>
              <a:t>Office of the Chief Scientist &amp; Engineer</a:t>
            </a:r>
            <a:endParaRPr lang="en-AU" dirty="0">
              <a:solidFill>
                <a:schemeClr val="bg2"/>
              </a:solidFill>
            </a:endParaRP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A6B9F2DD-82C1-D09C-BF71-ED3EABBFF46E}"/>
              </a:ext>
            </a:extLst>
          </p:cNvPr>
          <p:cNvSpPr txBox="1">
            <a:spLocks/>
          </p:cNvSpPr>
          <p:nvPr/>
        </p:nvSpPr>
        <p:spPr>
          <a:xfrm>
            <a:off x="309366" y="1535657"/>
            <a:ext cx="9376839" cy="11818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Public Sans SemiBold" pitchFamily="2" charset="0"/>
                <a:ea typeface="+mn-ea"/>
                <a:cs typeface="+mn-cs"/>
              </a:defRPr>
            </a:lvl2pPr>
            <a:lvl3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-18000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Times New Roman" panose="02020603050405020304" pitchFamily="18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GB" sz="4800" dirty="0"/>
              <a:t>NSW Emerging Technology Commercialisation Fund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8983899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18D2B-317E-6E98-BB77-38664BF81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Application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21CDE1-C28C-F19F-84D4-02B8A7BAA8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800000"/>
            <a:ext cx="7254862" cy="4351339"/>
          </a:xfrm>
        </p:spPr>
        <p:txBody>
          <a:bodyPr numCol="1">
            <a:normAutofit/>
          </a:bodyPr>
          <a:lstStyle/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dirty="0"/>
              <a:t>Applications must be lodged through the OCSE </a:t>
            </a:r>
            <a:r>
              <a:rPr lang="en-AU" dirty="0" err="1"/>
              <a:t>SmartyGrants</a:t>
            </a:r>
            <a:r>
              <a:rPr lang="en-AU" dirty="0"/>
              <a:t> grants administration system</a:t>
            </a:r>
          </a:p>
          <a:p>
            <a:pPr marL="846900" lvl="4" indent="-342900">
              <a:buSzPct val="125000"/>
            </a:pPr>
            <a:r>
              <a:rPr lang="en-AU" sz="1600" dirty="0"/>
              <a:t>Identify information to be treated as confidential</a:t>
            </a:r>
          </a:p>
          <a:p>
            <a:pPr marL="846900" lvl="4" indent="-342900">
              <a:buSzPct val="125000"/>
            </a:pPr>
            <a:r>
              <a:rPr lang="en-AU" sz="1600" dirty="0"/>
              <a:t>Application must be authorised</a:t>
            </a:r>
          </a:p>
          <a:p>
            <a:pPr marL="846900" lvl="4" indent="-342900">
              <a:spcAft>
                <a:spcPts val="1200"/>
              </a:spcAft>
              <a:buSzPct val="125000"/>
            </a:pPr>
            <a:r>
              <a:rPr lang="en-AU" sz="1600" dirty="0"/>
              <a:t>Late submissions not considered</a:t>
            </a:r>
            <a:endParaRPr lang="en-AU" sz="1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1800" dirty="0"/>
              <a:t>One application per round (Stream A or Stream B)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sz="1800" dirty="0"/>
              <a:t>Preliminary Application: 5 Questions + attachments: </a:t>
            </a:r>
          </a:p>
          <a:p>
            <a:pPr marL="846900" lvl="4" indent="-342900">
              <a:buSzPct val="125000"/>
            </a:pPr>
            <a:r>
              <a:rPr lang="en-AU" sz="1600" dirty="0"/>
              <a:t>Pitch video (&lt;5 minutes), </a:t>
            </a:r>
          </a:p>
          <a:p>
            <a:pPr marL="846900" lvl="4" indent="-342900">
              <a:buSzPct val="125000"/>
            </a:pPr>
            <a:r>
              <a:rPr lang="en-AU" sz="1600" dirty="0"/>
              <a:t>Cap table, </a:t>
            </a:r>
          </a:p>
          <a:p>
            <a:pPr marL="846900" lvl="4" indent="-342900">
              <a:spcAft>
                <a:spcPts val="1200"/>
              </a:spcAft>
              <a:buSzPct val="125000"/>
            </a:pPr>
            <a:r>
              <a:rPr lang="en-AU" sz="1600" dirty="0"/>
              <a:t>Org chart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1800" dirty="0"/>
              <a:t>Eligibility requirements need to be </a:t>
            </a:r>
            <a:r>
              <a:rPr lang="en-AU" sz="1800" b="1" dirty="0"/>
              <a:t>met at ALL times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FF3EE8-7AB3-71D3-1C03-7B849EDFF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Office of the Chief Scientist &amp; Engineer</a:t>
            </a:r>
            <a:endParaRPr lang="en-AU" dirty="0">
              <a:solidFill>
                <a:schemeClr val="bg2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FDDC01-ACA6-08BB-CA69-FF65731B4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10</a:t>
            </a:fld>
            <a:endParaRPr lang="en-AU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8A632C2-2B39-D16B-575E-7448D2FE09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4862" y="1619034"/>
            <a:ext cx="4193138" cy="4434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119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5E5A7A9-5388-DA47-A8AD-29468F6277E7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682E2602-CD97-5285-F799-BA8410B0A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504158" cy="1009652"/>
          </a:xfrm>
        </p:spPr>
        <p:txBody>
          <a:bodyPr/>
          <a:lstStyle/>
          <a:p>
            <a:r>
              <a:rPr lang="en-AU" dirty="0"/>
              <a:t>Assessment Process &amp; Decision making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83F5B1-E824-2144-51EF-01AD65F5D2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800000"/>
            <a:ext cx="10457157" cy="4351339"/>
          </a:xfrm>
        </p:spPr>
        <p:txBody>
          <a:bodyPr numCol="1"/>
          <a:lstStyle/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dirty="0"/>
              <a:t>Stage 1: Preliminary Applications</a:t>
            </a:r>
            <a:endParaRPr lang="en-AU"/>
          </a:p>
          <a:p>
            <a:pPr marL="846900" lvl="4" indent="-342900">
              <a:buSzPct val="125000"/>
            </a:pPr>
            <a:r>
              <a:rPr lang="en-AU" sz="1800" dirty="0"/>
              <a:t>OCSE eligibility assessment</a:t>
            </a:r>
          </a:p>
          <a:p>
            <a:pPr marL="846900" lvl="4" indent="-342900">
              <a:buSzPct val="125000"/>
            </a:pPr>
            <a:r>
              <a:rPr lang="en-AU" sz="1800" dirty="0"/>
              <a:t>Subcommittee assessment </a:t>
            </a:r>
          </a:p>
          <a:p>
            <a:pPr marL="846900" lvl="4" indent="-342900">
              <a:buSzPct val="125000"/>
            </a:pPr>
            <a:r>
              <a:rPr lang="en-AU" sz="1800" dirty="0"/>
              <a:t>Expert Panel assessment</a:t>
            </a:r>
          </a:p>
          <a:p>
            <a:pPr marL="846900" lvl="4" indent="-342900">
              <a:buSzPct val="125000"/>
            </a:pPr>
            <a:endParaRPr lang="en-AU" sz="1800"/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dirty="0"/>
              <a:t>Stage 2: Full Applications</a:t>
            </a:r>
            <a:endParaRPr lang="en-AU"/>
          </a:p>
          <a:p>
            <a:pPr marL="846900" lvl="4" indent="-342900">
              <a:buSzPct val="125000"/>
            </a:pPr>
            <a:r>
              <a:rPr lang="en-AU" sz="1800" dirty="0"/>
              <a:t>Expert Panel assessment + interview</a:t>
            </a:r>
          </a:p>
          <a:p>
            <a:pPr marL="846900" lvl="4" indent="-342900">
              <a:buSzPct val="125000"/>
            </a:pPr>
            <a:r>
              <a:rPr lang="en-AU" sz="1800" dirty="0"/>
              <a:t>Innovation, Commercialisation, Deliverability &amp; Alignment</a:t>
            </a:r>
          </a:p>
          <a:p>
            <a:pPr marL="846900" lvl="4" indent="-342900">
              <a:buSzPct val="125000"/>
            </a:pPr>
            <a:r>
              <a:rPr lang="en-AU" sz="1800" dirty="0"/>
              <a:t>Recommendation of funding recipients</a:t>
            </a:r>
          </a:p>
          <a:p>
            <a:pPr marL="846900" lvl="4" indent="-342900">
              <a:buSzPct val="125000"/>
            </a:pPr>
            <a:r>
              <a:rPr lang="en-AU" sz="1800" dirty="0"/>
              <a:t>Funding decision made by Minister</a:t>
            </a:r>
            <a:endParaRPr lang="en-AU" sz="1800"/>
          </a:p>
          <a:p>
            <a:pPr marL="846900" lvl="4" indent="-342900">
              <a:buSzPct val="125000"/>
            </a:pPr>
            <a:endParaRPr lang="en-AU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Independent financial assessment and probity advice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7BE6B1-1CF0-97D2-048E-D421E3F79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11</a:t>
            </a:fld>
            <a:endParaRPr lang="en-A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6188B93-AF24-2056-0FF4-86271C22C14F}"/>
              </a:ext>
            </a:extLst>
          </p:cNvPr>
          <p:cNvSpPr txBox="1">
            <a:spLocks/>
          </p:cNvSpPr>
          <p:nvPr/>
        </p:nvSpPr>
        <p:spPr>
          <a:xfrm>
            <a:off x="360000" y="6444000"/>
            <a:ext cx="6720000" cy="25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Public Sans SemiBold" pitchFamily="2" charset="0"/>
                <a:ea typeface="+mn-ea"/>
                <a:cs typeface="+mn-cs"/>
              </a:defRPr>
            </a:lvl1pPr>
            <a:lvl2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-18000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Times New Roman" panose="02020603050405020304" pitchFamily="18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bg2"/>
                </a:solidFill>
              </a:rPr>
              <a:t>Office of the Chief Scientist &amp; Engineer</a:t>
            </a:r>
            <a:endParaRPr lang="en-AU" sz="1400" dirty="0">
              <a:solidFill>
                <a:schemeClr val="bg2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AA710B3-21A2-A474-A6D0-4F12C4AB8F28}"/>
              </a:ext>
            </a:extLst>
          </p:cNvPr>
          <p:cNvGrpSpPr/>
          <p:nvPr/>
        </p:nvGrpSpPr>
        <p:grpSpPr>
          <a:xfrm>
            <a:off x="6574054" y="1662313"/>
            <a:ext cx="6422099" cy="4272441"/>
            <a:chOff x="5769901" y="1662313"/>
            <a:chExt cx="6422099" cy="4272441"/>
          </a:xfrm>
        </p:grpSpPr>
        <p:graphicFrame>
          <p:nvGraphicFramePr>
            <p:cNvPr id="4" name="Diagram 3">
              <a:extLst>
                <a:ext uri="{FF2B5EF4-FFF2-40B4-BE49-F238E27FC236}">
                  <a16:creationId xmlns:a16="http://schemas.microsoft.com/office/drawing/2014/main" id="{00611C39-777D-6FD2-B788-0E286986BA9E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958786569"/>
                </p:ext>
              </p:extLst>
            </p:nvPr>
          </p:nvGraphicFramePr>
          <p:xfrm>
            <a:off x="5769901" y="1662313"/>
            <a:ext cx="6422099" cy="4272441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pic>
          <p:nvPicPr>
            <p:cNvPr id="17" name="Graphic 16" descr="Lightbulb and gear with solid fill">
              <a:extLst>
                <a:ext uri="{FF2B5EF4-FFF2-40B4-BE49-F238E27FC236}">
                  <a16:creationId xmlns:a16="http://schemas.microsoft.com/office/drawing/2014/main" id="{A5AB819D-7763-AA43-3B2B-8E0A446748F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948037" y="1800000"/>
              <a:ext cx="728200" cy="728200"/>
            </a:xfrm>
            <a:prstGeom prst="rect">
              <a:avLst/>
            </a:prstGeom>
          </p:spPr>
        </p:pic>
        <p:pic>
          <p:nvPicPr>
            <p:cNvPr id="21" name="Graphic 20" descr="Clipboard Checked with solid fill">
              <a:extLst>
                <a:ext uri="{FF2B5EF4-FFF2-40B4-BE49-F238E27FC236}">
                  <a16:creationId xmlns:a16="http://schemas.microsoft.com/office/drawing/2014/main" id="{CC2D670B-F518-17C7-3B7F-4BA8B73B4F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9319638" y="2630636"/>
              <a:ext cx="655772" cy="655772"/>
            </a:xfrm>
            <a:prstGeom prst="rect">
              <a:avLst/>
            </a:prstGeom>
          </p:spPr>
        </p:pic>
        <p:pic>
          <p:nvPicPr>
            <p:cNvPr id="23" name="Graphic 22" descr="Bar graph with upward trend with solid fill">
              <a:extLst>
                <a:ext uri="{FF2B5EF4-FFF2-40B4-BE49-F238E27FC236}">
                  <a16:creationId xmlns:a16="http://schemas.microsoft.com/office/drawing/2014/main" id="{BA39EE3F-A63C-A314-22A1-1F96BB3C5B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7948037" y="3477927"/>
              <a:ext cx="641211" cy="641211"/>
            </a:xfrm>
            <a:prstGeom prst="rect">
              <a:avLst/>
            </a:prstGeom>
          </p:spPr>
        </p:pic>
        <p:pic>
          <p:nvPicPr>
            <p:cNvPr id="25" name="Graphic 24" descr="Board Of Directors with solid fill">
              <a:extLst>
                <a:ext uri="{FF2B5EF4-FFF2-40B4-BE49-F238E27FC236}">
                  <a16:creationId xmlns:a16="http://schemas.microsoft.com/office/drawing/2014/main" id="{1A2CE01F-B695-FAEF-EEF6-9643AB07D7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9319638" y="4298236"/>
              <a:ext cx="624689" cy="624689"/>
            </a:xfrm>
            <a:prstGeom prst="rect">
              <a:avLst/>
            </a:prstGeom>
          </p:spPr>
        </p:pic>
        <p:pic>
          <p:nvPicPr>
            <p:cNvPr id="29" name="Graphic 28" descr="Watering pot with solid fill">
              <a:extLst>
                <a:ext uri="{FF2B5EF4-FFF2-40B4-BE49-F238E27FC236}">
                  <a16:creationId xmlns:a16="http://schemas.microsoft.com/office/drawing/2014/main" id="{93D0B3E3-1E9E-1DF1-0FA9-72B1AD936BA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7994927" y="5129455"/>
              <a:ext cx="634420" cy="6344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826857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B0BFAD-CA18-10FF-9E0D-DED5B438E0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2DFA2-EE4C-483B-74C4-887F972BB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Funding Deed, reporting &amp; repayment</a:t>
            </a:r>
            <a:br>
              <a:rPr lang="en-AU" dirty="0"/>
            </a:br>
            <a:endParaRPr lang="en-AU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49405F3C-4CA2-23C6-B13E-43B794DB83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>
                <a:latin typeface="+mn-lt"/>
              </a:rPr>
              <a:t>Successful applicants enter into a Deed of Agreement with NSW Government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>
                <a:latin typeface="+mn-lt"/>
              </a:rPr>
              <a:t>Grant paid in single tranche upon execution of Deed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>
                <a:latin typeface="+mn-lt"/>
              </a:rPr>
              <a:t>Deed specifies ROI analysis (non-binding) and annual reporting requirements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>
                <a:latin typeface="+mn-lt"/>
              </a:rPr>
              <a:t>Independent financial advisor undertakes annual financial monitoring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>
                <a:latin typeface="+mn-lt"/>
              </a:rPr>
              <a:t>Repayments calculated when cumulative EBITDA&gt;500,000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>
                <a:latin typeface="+mn-lt"/>
              </a:rPr>
              <a:t>Repayment schedule and conditions set out in the Deed of Agreement</a:t>
            </a:r>
            <a:endParaRPr lang="en-AU" sz="180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6432EE-7661-3FD6-9FF4-A97A7403D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Office of the Chief Scientist &amp; Engineer </a:t>
            </a:r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1805C2-C395-FEB1-6E65-AA81E2B3E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947445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21CDB62-778D-2266-2C58-ACF0909951CD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D748875-89AD-60E8-A728-F1BD584B5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Key Dates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B0E1E4E4-94FD-CBBE-E931-39F232F361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3835386"/>
              </p:ext>
            </p:extLst>
          </p:nvPr>
        </p:nvGraphicFramePr>
        <p:xfrm>
          <a:off x="1236000" y="2112035"/>
          <a:ext cx="9720000" cy="259588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860000">
                  <a:extLst>
                    <a:ext uri="{9D8B030D-6E8A-4147-A177-3AD203B41FA5}">
                      <a16:colId xmlns:a16="http://schemas.microsoft.com/office/drawing/2014/main" val="680219767"/>
                    </a:ext>
                  </a:extLst>
                </a:gridCol>
                <a:gridCol w="4860000">
                  <a:extLst>
                    <a:ext uri="{9D8B030D-6E8A-4147-A177-3AD203B41FA5}">
                      <a16:colId xmlns:a16="http://schemas.microsoft.com/office/drawing/2014/main" val="28460103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b="0"/>
                        <a:t>Stage One: Preliminary Applications open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b="0"/>
                        <a:t>10:00am AEDT 6 March 2026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53797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b="0"/>
                        <a:t>Stage One: Preliminary Applications close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/>
                        <a:t>10:00am AEST 29 April 2026 </a:t>
                      </a:r>
                      <a:endParaRPr lang="en-AU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50058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Stage Two: Full Applications open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July 2026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77657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Stage Two: Full Applications close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July 2026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99433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Interviews of applicants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September 2026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4609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Successful applicants notified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October 2026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5566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Public announcement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November 2026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1620256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40C2AF-33F8-8B89-C026-B7ABB4158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13</a:t>
            </a:fld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65D38CF-4DE5-BAF0-30B2-91E0CF362F6C}"/>
              </a:ext>
            </a:extLst>
          </p:cNvPr>
          <p:cNvSpPr txBox="1">
            <a:spLocks/>
          </p:cNvSpPr>
          <p:nvPr/>
        </p:nvSpPr>
        <p:spPr>
          <a:xfrm>
            <a:off x="360000" y="6444000"/>
            <a:ext cx="6720000" cy="25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Public Sans SemiBold" pitchFamily="2" charset="0"/>
                <a:ea typeface="+mn-ea"/>
                <a:cs typeface="+mn-cs"/>
              </a:defRPr>
            </a:lvl1pPr>
            <a:lvl2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-18000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Times New Roman" panose="02020603050405020304" pitchFamily="18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bg2"/>
                </a:solidFill>
              </a:rPr>
              <a:t>Office of the Chief Scientist &amp; Engineer</a:t>
            </a:r>
            <a:endParaRPr lang="en-AU" sz="1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7484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A7A33-A62E-58E6-6546-45F4686ED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766547"/>
            <a:ext cx="9720000" cy="1009652"/>
          </a:xfrm>
        </p:spPr>
        <p:txBody>
          <a:bodyPr/>
          <a:lstStyle/>
          <a:p>
            <a:r>
              <a:rPr lang="en-AU" dirty="0"/>
              <a:t>How</a:t>
            </a:r>
            <a:r>
              <a:rPr lang="en-AU" sz="6000" b="1" dirty="0">
                <a:solidFill>
                  <a:schemeClr val="bg2"/>
                </a:solidFill>
              </a:rPr>
              <a:t> </a:t>
            </a:r>
            <a:r>
              <a:rPr lang="en-AU" dirty="0"/>
              <a:t>to apply (via </a:t>
            </a:r>
            <a:r>
              <a:rPr lang="en-AU" dirty="0" err="1"/>
              <a:t>SmartyGrants</a:t>
            </a:r>
            <a:r>
              <a:rPr lang="en-AU" dirty="0"/>
              <a:t>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7721DF-BDEF-7111-A5D9-BBF0548BA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0000" y="6444000"/>
            <a:ext cx="4178382" cy="252000"/>
          </a:xfrm>
        </p:spPr>
        <p:txBody>
          <a:bodyPr/>
          <a:lstStyle/>
          <a:p>
            <a:r>
              <a:rPr lang="en-US" dirty="0"/>
              <a:t>Office of the Chief Scientist &amp; Engineer </a:t>
            </a:r>
            <a:endParaRPr lang="en-A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025EF7-C153-BFEA-3EEC-54852E26CF3D}"/>
              </a:ext>
            </a:extLst>
          </p:cNvPr>
          <p:cNvSpPr txBox="1"/>
          <p:nvPr/>
        </p:nvSpPr>
        <p:spPr>
          <a:xfrm>
            <a:off x="5780762" y="-1246"/>
            <a:ext cx="67014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AU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E7AF94A-3255-8141-DC0C-57341E236F83}"/>
              </a:ext>
            </a:extLst>
          </p:cNvPr>
          <p:cNvSpPr txBox="1"/>
          <p:nvPr/>
        </p:nvSpPr>
        <p:spPr>
          <a:xfrm>
            <a:off x="282386" y="1758646"/>
            <a:ext cx="913727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6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https://chiefscientist.smartygrants.com.au/ETCF2026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472FDE-3189-A02B-F962-D8408349FF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026" y="2512190"/>
            <a:ext cx="8243565" cy="28746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D05EAF7-0435-EF5F-B40E-FB889AC0DC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2591" y="2718357"/>
            <a:ext cx="2959252" cy="294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26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352"/>
    </mc:Choice>
    <mc:Fallback xmlns="">
      <p:transition spd="slow" advTm="34352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99CE4640-5BC5-4867-BA77-A8FE417F2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9720000" cy="1009652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en-US" kern="1200">
                <a:latin typeface="+mn-lt"/>
                <a:ea typeface="+mj-ea"/>
                <a:cs typeface="+mj-cs"/>
              </a:rPr>
              <a:t>Questions 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97A315B-D9DD-4220-9BFD-C11EC6FD81C6}"/>
              </a:ext>
            </a:extLst>
          </p:cNvPr>
          <p:cNvSpPr txBox="1">
            <a:spLocks/>
          </p:cNvSpPr>
          <p:nvPr/>
        </p:nvSpPr>
        <p:spPr>
          <a:xfrm>
            <a:off x="360000" y="1800000"/>
            <a:ext cx="5616000" cy="435133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Public Sans SemiBold" pitchFamily="2" charset="0"/>
                <a:ea typeface="+mn-ea"/>
                <a:cs typeface="+mn-cs"/>
              </a:defRPr>
            </a:lvl1pPr>
            <a:lvl2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-18000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Times New Roman" panose="02020603050405020304" pitchFamily="18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sz="2000" b="1" dirty="0">
                <a:solidFill>
                  <a:schemeClr val="tx1"/>
                </a:solidFill>
                <a:latin typeface="+mn-lt"/>
              </a:rPr>
              <a:t>For further enquiries:</a:t>
            </a:r>
          </a:p>
          <a:p>
            <a:pPr>
              <a:spcAft>
                <a:spcPts val="1200"/>
              </a:spcAft>
            </a:pPr>
            <a:r>
              <a:rPr lang="en-US" sz="2000" b="1" dirty="0">
                <a:solidFill>
                  <a:schemeClr val="tx1"/>
                </a:solidFill>
                <a:latin typeface="+mn-lt"/>
              </a:rPr>
              <a:t>grants@chiefscientist.nsw.gov.au</a:t>
            </a:r>
          </a:p>
          <a:p>
            <a:pPr>
              <a:spcAft>
                <a:spcPts val="1200"/>
              </a:spcAft>
            </a:pPr>
            <a:endParaRPr lang="en-US" sz="2000" b="0" dirty="0">
              <a:solidFill>
                <a:schemeClr val="tx1"/>
              </a:solidFill>
            </a:endParaRPr>
          </a:p>
        </p:txBody>
      </p:sp>
      <p:pic>
        <p:nvPicPr>
          <p:cNvPr id="9" name="Graphic 8" descr="Questions with solid fill">
            <a:extLst>
              <a:ext uri="{FF2B5EF4-FFF2-40B4-BE49-F238E27FC236}">
                <a16:creationId xmlns:a16="http://schemas.microsoft.com/office/drawing/2014/main" id="{1B01FAD6-04A2-F584-469C-09355D1C59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48330" y="1800000"/>
            <a:ext cx="4351339" cy="4351339"/>
          </a:xfrm>
          <a:prstGeom prst="rect">
            <a:avLst/>
          </a:prstGeom>
        </p:spPr>
      </p:pic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790C8AC5-0EA5-FD81-73A2-856642F7B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0000" y="6444000"/>
            <a:ext cx="6720000" cy="252000"/>
          </a:xfrm>
        </p:spPr>
        <p:txBody>
          <a:bodyPr/>
          <a:lstStyle/>
          <a:p>
            <a:r>
              <a:rPr lang="en-US" dirty="0"/>
              <a:t>Office of the Chief Scientist &amp; Engineer </a:t>
            </a:r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982ABC-CFF7-491C-9CFA-CB0A07652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7458" y="6516000"/>
            <a:ext cx="490542" cy="180000"/>
          </a:xfrm>
        </p:spPr>
        <p:txBody>
          <a:bodyPr vert="horz" lIns="0" tIns="0" rIns="0" bIns="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0A01DC5-1685-4615-8240-15192985C6A2}" type="slidenum">
              <a:rPr lang="en-AU" smtClean="0"/>
              <a:pPr>
                <a:lnSpc>
                  <a:spcPct val="90000"/>
                </a:lnSpc>
                <a:spcAft>
                  <a:spcPts val="600"/>
                </a:spcAft>
              </a:pPr>
              <a:t>15</a:t>
            </a:fld>
            <a:endParaRPr lang="en-AU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F525810-4824-9101-6511-82999A4C14DA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4720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68D1D1-6437-6004-55D4-4645A5BEC4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3A310-B7E5-D695-0CDD-3FB6B04D7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7F1C03-A29A-79F2-3550-2877A51A38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800000"/>
            <a:ext cx="10893457" cy="4351339"/>
          </a:xfrm>
        </p:spPr>
        <p:txBody>
          <a:bodyPr>
            <a:normAutofit fontScale="92500" lnSpcReduction="1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AU" dirty="0"/>
              <a:t>Acknowledgement of Country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AU" dirty="0"/>
              <a:t>About the OCSE &amp; its commercialisation programs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AU" sz="2000" dirty="0"/>
              <a:t>ETCF</a:t>
            </a:r>
            <a:r>
              <a:rPr lang="en-AU" dirty="0"/>
              <a:t> program overview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AU" dirty="0"/>
              <a:t>Objectives &amp; Target audience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AU" sz="2000" dirty="0"/>
              <a:t>What makes the ETCF attractive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AU" dirty="0"/>
              <a:t>Eligibility Criteria (applicant, grant activities, expenses)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AU" sz="2000" dirty="0"/>
              <a:t>Application Process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AU" dirty="0"/>
              <a:t>Assessment process &amp; decision making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AU" sz="2000" dirty="0"/>
              <a:t>Funding Deed, reporting </a:t>
            </a:r>
            <a:r>
              <a:rPr lang="en-AU" dirty="0"/>
              <a:t>&amp; repayment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AU" sz="2000" dirty="0"/>
              <a:t>Key dates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AU" dirty="0"/>
              <a:t>Q&amp;A</a:t>
            </a:r>
            <a:endParaRPr lang="en-AU" sz="2000" dirty="0"/>
          </a:p>
          <a:p>
            <a:endParaRPr lang="en-A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86EE0F-6863-DCF0-40C3-01156897D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Office of the Chief Scientist &amp; Engineer </a:t>
            </a:r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E15DBA-0E87-C5FE-E3D4-49A286AF9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02421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5C1DCDE-CEF9-56BA-4A57-1DD0B189FD4E}"/>
              </a:ext>
            </a:extLst>
          </p:cNvPr>
          <p:cNvSpPr/>
          <p:nvPr/>
        </p:nvSpPr>
        <p:spPr>
          <a:xfrm>
            <a:off x="3383398" y="4681686"/>
            <a:ext cx="8206041" cy="828625"/>
          </a:xfrm>
          <a:prstGeom prst="roundRect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 sz="160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0C0F0D76-596D-C9ED-4A7C-AEFA268B0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6082" y="6483335"/>
            <a:ext cx="83357" cy="169277"/>
          </a:xfrm>
        </p:spPr>
        <p:txBody>
          <a:bodyPr/>
          <a:lstStyle/>
          <a:p>
            <a:pPr defTabSz="914446">
              <a:defRPr/>
            </a:pPr>
            <a:fld id="{0189A1C8-B41F-48A0-B982-F34C3BF7F502}" type="slidenum">
              <a:rPr lang="en-AU" sz="1100">
                <a:solidFill>
                  <a:prstClr val="black">
                    <a:tint val="75000"/>
                  </a:prstClr>
                </a:solidFill>
                <a:latin typeface="Public Sans Light" pitchFamily="2" charset="0"/>
              </a:rPr>
              <a:pPr defTabSz="914446">
                <a:defRPr/>
              </a:pPr>
              <a:t>3</a:t>
            </a:fld>
            <a:endParaRPr lang="en-AU" sz="1100">
              <a:solidFill>
                <a:prstClr val="black">
                  <a:tint val="75000"/>
                </a:prstClr>
              </a:solidFill>
              <a:latin typeface="Public Sans Light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CD0375A-B608-F0A9-4359-4847F8769462}"/>
              </a:ext>
            </a:extLst>
          </p:cNvPr>
          <p:cNvSpPr/>
          <p:nvPr/>
        </p:nvSpPr>
        <p:spPr>
          <a:xfrm>
            <a:off x="448158" y="1078635"/>
            <a:ext cx="11295684" cy="586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46">
              <a:defRPr/>
            </a:pPr>
            <a:r>
              <a:rPr lang="en-AU" sz="1800" b="1" dirty="0">
                <a:solidFill>
                  <a:prstClr val="white"/>
                </a:solidFill>
                <a:latin typeface="Public Sans Ligh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The guiding objective of OCSE is to enable the development and application of science, engineering and technology to improve the economic, environmental and social conditions of the citizens of NSW.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3BB7747-29A9-D07B-2F20-866C844FA389}"/>
              </a:ext>
            </a:extLst>
          </p:cNvPr>
          <p:cNvCxnSpPr>
            <a:cxnSpLocks/>
          </p:cNvCxnSpPr>
          <p:nvPr/>
        </p:nvCxnSpPr>
        <p:spPr>
          <a:xfrm>
            <a:off x="3490071" y="2507474"/>
            <a:ext cx="8248539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9772E7E4-8435-4A33-BA60-0446B07AD2D5}"/>
              </a:ext>
            </a:extLst>
          </p:cNvPr>
          <p:cNvSpPr txBox="1"/>
          <p:nvPr/>
        </p:nvSpPr>
        <p:spPr>
          <a:xfrm>
            <a:off x="5639944" y="2806543"/>
            <a:ext cx="59710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46">
              <a:spcBef>
                <a:spcPts val="600"/>
              </a:spcBef>
              <a:spcAft>
                <a:spcPts val="600"/>
              </a:spcAft>
              <a:defRPr/>
            </a:pPr>
            <a:r>
              <a:rPr lang="en-AU" sz="1800">
                <a:solidFill>
                  <a:srgbClr val="002664"/>
                </a:solidFill>
                <a:latin typeface="Public Sans Light" pitchFamily="2" charset="0"/>
                <a:cs typeface="Times New Roman" panose="02020603050405020304" pitchFamily="18" charset="0"/>
              </a:rPr>
              <a:t>Delivering evidence-based scientific advice to government on a range of difficult challenges.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BA03129-3422-C6F7-BF6A-55B823752E3D}"/>
              </a:ext>
            </a:extLst>
          </p:cNvPr>
          <p:cNvSpPr/>
          <p:nvPr/>
        </p:nvSpPr>
        <p:spPr>
          <a:xfrm>
            <a:off x="5639944" y="3630625"/>
            <a:ext cx="5971072" cy="96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46">
              <a:defRPr/>
            </a:pPr>
            <a:r>
              <a:rPr lang="en-AU" sz="1800" dirty="0">
                <a:solidFill>
                  <a:srgbClr val="002664"/>
                </a:solidFill>
                <a:latin typeface="Public Sans Light" pitchFamily="2" charset="0"/>
              </a:rPr>
              <a:t>Attracting and retaining researchers and infrastructure, conference support and targeted investment. </a:t>
            </a:r>
          </a:p>
        </p:txBody>
      </p:sp>
      <p:sp>
        <p:nvSpPr>
          <p:cNvPr id="43" name="Arrow: Pentagon 42">
            <a:extLst>
              <a:ext uri="{FF2B5EF4-FFF2-40B4-BE49-F238E27FC236}">
                <a16:creationId xmlns:a16="http://schemas.microsoft.com/office/drawing/2014/main" id="{6384D014-78BD-8C2B-8163-A39851A65375}"/>
              </a:ext>
            </a:extLst>
          </p:cNvPr>
          <p:cNvSpPr/>
          <p:nvPr/>
        </p:nvSpPr>
        <p:spPr>
          <a:xfrm>
            <a:off x="3490071" y="2767762"/>
            <a:ext cx="2122737" cy="642257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46">
              <a:defRPr/>
            </a:pPr>
            <a:endParaRPr lang="en-AU" sz="1800">
              <a:solidFill>
                <a:prstClr val="white"/>
              </a:solidFill>
              <a:latin typeface="Public Sans Light" pitchFamily="2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0F0C33E-0BCA-CD31-0032-EADF67E2B2D9}"/>
              </a:ext>
            </a:extLst>
          </p:cNvPr>
          <p:cNvSpPr txBox="1"/>
          <p:nvPr/>
        </p:nvSpPr>
        <p:spPr>
          <a:xfrm>
            <a:off x="3556473" y="2806542"/>
            <a:ext cx="198993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AU" sz="1800" b="1">
                <a:solidFill>
                  <a:schemeClr val="bg1"/>
                </a:solidFill>
                <a:latin typeface="Public Sans Light" pitchFamily="2" charset="0"/>
              </a:rPr>
              <a:t>Independent Advice</a:t>
            </a:r>
          </a:p>
        </p:txBody>
      </p:sp>
      <p:sp>
        <p:nvSpPr>
          <p:cNvPr id="46" name="Arrow: Pentagon 45">
            <a:extLst>
              <a:ext uri="{FF2B5EF4-FFF2-40B4-BE49-F238E27FC236}">
                <a16:creationId xmlns:a16="http://schemas.microsoft.com/office/drawing/2014/main" id="{C8FAD845-DA76-AAA9-48F8-F5101CB581E8}"/>
              </a:ext>
            </a:extLst>
          </p:cNvPr>
          <p:cNvSpPr/>
          <p:nvPr/>
        </p:nvSpPr>
        <p:spPr>
          <a:xfrm>
            <a:off x="3490071" y="3790859"/>
            <a:ext cx="2122737" cy="642257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46">
              <a:defRPr/>
            </a:pPr>
            <a:endParaRPr lang="en-AU" sz="1800">
              <a:solidFill>
                <a:prstClr val="white"/>
              </a:solidFill>
              <a:latin typeface="Public Sans Light" pitchFamily="2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74AD9D1-8D74-7AEB-9915-378ABC2623E8}"/>
              </a:ext>
            </a:extLst>
          </p:cNvPr>
          <p:cNvSpPr txBox="1"/>
          <p:nvPr/>
        </p:nvSpPr>
        <p:spPr>
          <a:xfrm>
            <a:off x="3490070" y="3876576"/>
            <a:ext cx="22399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46">
              <a:defRPr/>
            </a:pPr>
            <a:r>
              <a:rPr lang="en-AU" sz="1800" b="1">
                <a:solidFill>
                  <a:prstClr val="white"/>
                </a:solidFill>
                <a:latin typeface="Public Sans Light" pitchFamily="2" charset="0"/>
              </a:rPr>
              <a:t>Research Support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8A9701E-E8A4-3CFE-9FA8-D0F5BC15B5C4}"/>
              </a:ext>
            </a:extLst>
          </p:cNvPr>
          <p:cNvSpPr txBox="1"/>
          <p:nvPr/>
        </p:nvSpPr>
        <p:spPr>
          <a:xfrm>
            <a:off x="3392233" y="2012710"/>
            <a:ext cx="83463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46">
              <a:defRPr/>
            </a:pPr>
            <a:r>
              <a:rPr lang="en-AU" sz="1800" b="1">
                <a:solidFill>
                  <a:srgbClr val="002664"/>
                </a:solidFill>
                <a:latin typeface="Public Sans Ligh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The Office of the Chief Scientist &amp; Engineer (OCSE) has four key functions:</a:t>
            </a:r>
            <a:endParaRPr lang="en-AU" sz="1800" b="1">
              <a:solidFill>
                <a:srgbClr val="002664"/>
              </a:solidFill>
              <a:latin typeface="Public Sans Light" pitchFamily="2" charset="0"/>
              <a:ea typeface="Reckless Neue"/>
              <a:cs typeface="Reckless Neue"/>
            </a:endParaRPr>
          </a:p>
        </p:txBody>
      </p:sp>
      <p:sp>
        <p:nvSpPr>
          <p:cNvPr id="50" name="Arrow: Pentagon 49">
            <a:extLst>
              <a:ext uri="{FF2B5EF4-FFF2-40B4-BE49-F238E27FC236}">
                <a16:creationId xmlns:a16="http://schemas.microsoft.com/office/drawing/2014/main" id="{74BCAE60-21FF-F92F-3867-9AFB2E427331}"/>
              </a:ext>
            </a:extLst>
          </p:cNvPr>
          <p:cNvSpPr/>
          <p:nvPr/>
        </p:nvSpPr>
        <p:spPr>
          <a:xfrm>
            <a:off x="3490071" y="4773389"/>
            <a:ext cx="2122737" cy="642257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46">
              <a:defRPr/>
            </a:pPr>
            <a:endParaRPr lang="en-AU" sz="1800">
              <a:solidFill>
                <a:prstClr val="white"/>
              </a:solidFill>
              <a:latin typeface="Public Sans Light" pitchFamily="2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223E6D3-7FBA-1F5D-5964-0EFC0A5E97C1}"/>
              </a:ext>
            </a:extLst>
          </p:cNvPr>
          <p:cNvSpPr txBox="1"/>
          <p:nvPr/>
        </p:nvSpPr>
        <p:spPr>
          <a:xfrm>
            <a:off x="3556472" y="4785644"/>
            <a:ext cx="22399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46">
              <a:defRPr/>
            </a:pPr>
            <a:r>
              <a:rPr lang="en-AU" sz="1800" b="1">
                <a:solidFill>
                  <a:prstClr val="white"/>
                </a:solidFill>
                <a:latin typeface="Public Sans Light" pitchFamily="2" charset="0"/>
              </a:rPr>
              <a:t>Industry Development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DE9E3A1-E67E-5CB6-614F-A3BC7A15B22D}"/>
              </a:ext>
            </a:extLst>
          </p:cNvPr>
          <p:cNvSpPr/>
          <p:nvPr/>
        </p:nvSpPr>
        <p:spPr>
          <a:xfrm>
            <a:off x="5654021" y="4772237"/>
            <a:ext cx="5956995" cy="6422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46">
              <a:defRPr/>
            </a:pPr>
            <a:r>
              <a:rPr lang="en-AU" sz="1800" dirty="0">
                <a:solidFill>
                  <a:srgbClr val="002664"/>
                </a:solidFill>
                <a:latin typeface="Public Sans Light" pitchFamily="2" charset="0"/>
              </a:rPr>
              <a:t>Bringing together academia, government and industry to drive the translation and commercialisation of research.</a:t>
            </a:r>
          </a:p>
        </p:txBody>
      </p:sp>
      <p:sp>
        <p:nvSpPr>
          <p:cNvPr id="62" name="Google Shape;1084;p95">
            <a:extLst>
              <a:ext uri="{FF2B5EF4-FFF2-40B4-BE49-F238E27FC236}">
                <a16:creationId xmlns:a16="http://schemas.microsoft.com/office/drawing/2014/main" id="{EFDEB09A-6A03-9B99-7359-7EB1137F39E0}"/>
              </a:ext>
            </a:extLst>
          </p:cNvPr>
          <p:cNvSpPr txBox="1">
            <a:spLocks/>
          </p:cNvSpPr>
          <p:nvPr/>
        </p:nvSpPr>
        <p:spPr>
          <a:xfrm>
            <a:off x="531624" y="441986"/>
            <a:ext cx="10975148" cy="56676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lvl1pPr marR="0" lvl="0"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 b="0" i="0" u="none" strike="noStrike" kern="1200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pPr defTabSz="914446">
              <a:buClr>
                <a:sysClr val="windowText" lastClr="000000"/>
              </a:buClr>
              <a:defRPr/>
            </a:pPr>
            <a:r>
              <a:rPr lang="en-GB" sz="2800" b="1">
                <a:solidFill>
                  <a:srgbClr val="002664"/>
                </a:solidFill>
                <a:latin typeface="Public Sans Light" pitchFamily="2" charset="0"/>
                <a:ea typeface="Montserrat"/>
                <a:cs typeface="Arial" panose="020B0604020202020204" pitchFamily="34" charset="0"/>
                <a:sym typeface="Montserrat"/>
              </a:rPr>
              <a:t>Driving innovation, industry growth and prosperity in NSW</a:t>
            </a:r>
          </a:p>
        </p:txBody>
      </p:sp>
      <p:pic>
        <p:nvPicPr>
          <p:cNvPr id="17" name="Picture 16" descr="A picture containing ceiling, wall, indoor, yellow&#10;&#10;Description automatically generated">
            <a:extLst>
              <a:ext uri="{FF2B5EF4-FFF2-40B4-BE49-F238E27FC236}">
                <a16:creationId xmlns:a16="http://schemas.microsoft.com/office/drawing/2014/main" id="{4C292C63-85C1-4553-8757-7702B4FDD3D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3582"/>
          <a:stretch/>
        </p:blipFill>
        <p:spPr>
          <a:xfrm>
            <a:off x="442926" y="1889762"/>
            <a:ext cx="2857714" cy="2286171"/>
          </a:xfrm>
          <a:prstGeom prst="rect">
            <a:avLst/>
          </a:prstGeom>
        </p:spPr>
      </p:pic>
      <p:pic>
        <p:nvPicPr>
          <p:cNvPr id="19" name="Picture 18" descr="A machine in a factory&#10;&#10;Description automatically generated with low confidence">
            <a:extLst>
              <a:ext uri="{FF2B5EF4-FFF2-40B4-BE49-F238E27FC236}">
                <a16:creationId xmlns:a16="http://schemas.microsoft.com/office/drawing/2014/main" id="{FAADC0C4-A3C6-4908-BC51-63C71521B3B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55"/>
          <a:stretch/>
        </p:blipFill>
        <p:spPr>
          <a:xfrm>
            <a:off x="442926" y="4290964"/>
            <a:ext cx="2857714" cy="2286171"/>
          </a:xfrm>
          <a:prstGeom prst="rect">
            <a:avLst/>
          </a:prstGeom>
        </p:spPr>
      </p:pic>
      <p:sp>
        <p:nvSpPr>
          <p:cNvPr id="20" name="Arrow: Pentagon 19">
            <a:extLst>
              <a:ext uri="{FF2B5EF4-FFF2-40B4-BE49-F238E27FC236}">
                <a16:creationId xmlns:a16="http://schemas.microsoft.com/office/drawing/2014/main" id="{C7C4CC6D-8E7B-44C5-B533-03E031D10183}"/>
              </a:ext>
            </a:extLst>
          </p:cNvPr>
          <p:cNvSpPr/>
          <p:nvPr/>
        </p:nvSpPr>
        <p:spPr>
          <a:xfrm>
            <a:off x="3490071" y="5743842"/>
            <a:ext cx="2122737" cy="642257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46">
              <a:defRPr/>
            </a:pPr>
            <a:endParaRPr lang="en-AU" sz="1800">
              <a:solidFill>
                <a:prstClr val="white"/>
              </a:solidFill>
              <a:latin typeface="Public Sans Light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41F7A90-23DA-4FFA-98FB-52867A75BAAB}"/>
              </a:ext>
            </a:extLst>
          </p:cNvPr>
          <p:cNvSpPr txBox="1"/>
          <p:nvPr/>
        </p:nvSpPr>
        <p:spPr>
          <a:xfrm>
            <a:off x="3490070" y="5769684"/>
            <a:ext cx="2239962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defTabSz="914446">
              <a:defRPr/>
            </a:pPr>
            <a:r>
              <a:rPr lang="en-AU" sz="1800" b="1">
                <a:solidFill>
                  <a:prstClr val="white"/>
                </a:solidFill>
                <a:latin typeface="Public Sans Light"/>
              </a:rPr>
              <a:t>STEM Outreach and Engagement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80599C5-121A-4DA5-AE6F-B36FA6EA2A66}"/>
              </a:ext>
            </a:extLst>
          </p:cNvPr>
          <p:cNvSpPr/>
          <p:nvPr/>
        </p:nvSpPr>
        <p:spPr>
          <a:xfrm>
            <a:off x="5654021" y="5743842"/>
            <a:ext cx="5956995" cy="6422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46">
              <a:defRPr/>
            </a:pPr>
            <a:r>
              <a:rPr lang="en-AU" sz="1800" dirty="0">
                <a:solidFill>
                  <a:srgbClr val="002664"/>
                </a:solidFill>
                <a:latin typeface="Public Sans Light" pitchFamily="2" charset="0"/>
              </a:rPr>
              <a:t>Developing and supporting opportunities for broader and deeper engagement between science and scientists with the community. 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C8D300F-6818-451A-9271-6683111F1822}"/>
              </a:ext>
            </a:extLst>
          </p:cNvPr>
          <p:cNvSpPr/>
          <p:nvPr/>
        </p:nvSpPr>
        <p:spPr>
          <a:xfrm>
            <a:off x="5187950" y="50801"/>
            <a:ext cx="2000250" cy="2383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0A1A13E-4766-4508-8BEE-9D91D0559EC9}"/>
              </a:ext>
            </a:extLst>
          </p:cNvPr>
          <p:cNvSpPr/>
          <p:nvPr/>
        </p:nvSpPr>
        <p:spPr>
          <a:xfrm>
            <a:off x="5340350" y="203201"/>
            <a:ext cx="2000250" cy="2383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7DB327B-C70F-419C-A1D6-F698AECD1EE5}"/>
              </a:ext>
            </a:extLst>
          </p:cNvPr>
          <p:cNvSpPr/>
          <p:nvPr/>
        </p:nvSpPr>
        <p:spPr>
          <a:xfrm>
            <a:off x="5238750" y="6619630"/>
            <a:ext cx="2000250" cy="2383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3200"/>
          </a:p>
        </p:txBody>
      </p:sp>
    </p:spTree>
    <p:extLst>
      <p:ext uri="{BB962C8B-B14F-4D97-AF65-F5344CB8AC3E}">
        <p14:creationId xmlns:p14="http://schemas.microsoft.com/office/powerpoint/2010/main" val="1160709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389101-52C0-C2A7-8EE9-A1346AC430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BCDCA-51AD-0DFC-123D-2282696E5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OCSE Commercialisation Programs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12B0F78B-C5C5-A5B4-670D-F6AAD6FAC4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latin typeface="+mn-lt"/>
              </a:rPr>
              <a:t>Five rounds of the Physical Sciences Fund (2019-2022 &amp; 2024)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latin typeface="+mn-lt"/>
              </a:rPr>
              <a:t>Two rounds of the Biosciences Fund (2023 &amp; 2025)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latin typeface="+mn-lt"/>
              </a:rPr>
              <a:t>One round of the RNA Pipeline Grants (2025), Bushfire Commercialisation Fund (2023) &amp; Quantum Computing Commercialisation Fund (2023)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latin typeface="+mn-lt"/>
              </a:rPr>
              <a:t>Key Stats (since participation in grant program (2019 to </a:t>
            </a:r>
            <a:r>
              <a:rPr lang="en-AU">
                <a:latin typeface="+mn-lt"/>
              </a:rPr>
              <a:t>2024 recipients):</a:t>
            </a:r>
          </a:p>
          <a:p>
            <a:pPr marL="628650" indent="-285750">
              <a:buFont typeface="Arial" panose="020B0604020202020204" pitchFamily="34" charset="0"/>
              <a:buChar char="•"/>
              <a:tabLst>
                <a:tab pos="806450" algn="l"/>
              </a:tabLst>
            </a:pPr>
            <a:r>
              <a:rPr lang="en-AU" sz="1800" dirty="0">
                <a:latin typeface="+mn-lt"/>
              </a:rPr>
              <a:t>$435 million in additional investment </a:t>
            </a:r>
          </a:p>
          <a:p>
            <a:pPr marL="628650" indent="-285750">
              <a:buFont typeface="Arial" panose="020B0604020202020204" pitchFamily="34" charset="0"/>
              <a:buChar char="•"/>
              <a:tabLst>
                <a:tab pos="806450" algn="l"/>
              </a:tabLst>
            </a:pPr>
            <a:r>
              <a:rPr lang="en-AU" sz="1800" dirty="0">
                <a:latin typeface="+mn-lt"/>
              </a:rPr>
              <a:t>$114 million in additional grant funding</a:t>
            </a:r>
          </a:p>
          <a:p>
            <a:pPr marL="628650" indent="-285750">
              <a:buFont typeface="Arial" panose="020B0604020202020204" pitchFamily="34" charset="0"/>
              <a:buChar char="•"/>
              <a:tabLst>
                <a:tab pos="806450" algn="l"/>
              </a:tabLst>
            </a:pPr>
            <a:r>
              <a:rPr lang="en-AU" sz="1800" dirty="0">
                <a:latin typeface="+mn-lt"/>
              </a:rPr>
              <a:t>304 new jobs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latin typeface="+mn-lt"/>
              </a:rPr>
              <a:t>Other programs: Innovation procurement grants such as the Natural Hazards Detection System, Natural Hazards Technology Program, Bushfire Technology Pilot Program, Small Business Innovation &amp; Research Program</a:t>
            </a:r>
          </a:p>
          <a:p>
            <a:endParaRPr lang="en-AU" sz="2400" dirty="0"/>
          </a:p>
          <a:p>
            <a:endParaRPr lang="en-A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7CCC43-041E-6B13-BA76-C02432236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Office of the Chief Scientist &amp; Engineer </a:t>
            </a:r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B66F64-E32F-47A9-F878-7B90EF0C2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02468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0FBFD-25EA-0079-8310-9D82047F7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ETCF: Overview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A9AD1098-8130-CA07-8A58-44DE7D323C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latin typeface="+mn-lt"/>
              </a:rPr>
              <a:t>Competitive grant program aimed at NSW startups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latin typeface="+mn-lt"/>
              </a:rPr>
              <a:t>TRL scope: 3-7 (inclusive)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latin typeface="+mn-lt"/>
              </a:rPr>
              <a:t>Funding pool: up to $7 million per round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latin typeface="+mn-lt"/>
              </a:rPr>
              <a:t>Two Streams:</a:t>
            </a:r>
          </a:p>
          <a:p>
            <a:pPr marL="685800" indent="-342900">
              <a:buFont typeface="Arial" panose="020B0604020202020204" pitchFamily="34" charset="0"/>
              <a:buChar char="•"/>
            </a:pPr>
            <a:r>
              <a:rPr lang="en-AU" sz="1900" dirty="0">
                <a:latin typeface="+mn-lt"/>
              </a:rPr>
              <a:t>Stream A: Physical Sciences (robotics, </a:t>
            </a:r>
            <a:r>
              <a:rPr lang="en-AU" sz="1900" dirty="0" err="1">
                <a:latin typeface="+mn-lt"/>
              </a:rPr>
              <a:t>AgTech</a:t>
            </a:r>
            <a:r>
              <a:rPr lang="en-AU" sz="1900" dirty="0">
                <a:latin typeface="+mn-lt"/>
              </a:rPr>
              <a:t>, energy, space etc.)</a:t>
            </a:r>
          </a:p>
          <a:p>
            <a:pPr marL="685800" indent="-342900">
              <a:buFont typeface="Arial" panose="020B0604020202020204" pitchFamily="34" charset="0"/>
              <a:buChar char="•"/>
            </a:pPr>
            <a:r>
              <a:rPr lang="en-AU" sz="1900" dirty="0">
                <a:latin typeface="+mn-lt"/>
              </a:rPr>
              <a:t>Stream B: Biological Sciences (biotechnology, life sciences, food sciences etc.)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latin typeface="+mn-lt"/>
              </a:rPr>
              <a:t>Grant size: $500,000 to $2,000,000 (excl. GST)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b="1" dirty="0"/>
              <a:t>Applications close </a:t>
            </a:r>
            <a:r>
              <a:rPr lang="en-AU" b="1" dirty="0">
                <a:solidFill>
                  <a:srgbClr val="FF0000"/>
                </a:solidFill>
              </a:rPr>
              <a:t>10 AM 29 April 2026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latin typeface="+mn-lt"/>
              </a:rPr>
              <a:t>Two-stage competitive process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latin typeface="+mn-lt"/>
              </a:rPr>
              <a:t>Repayable upon commercial success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400" dirty="0"/>
          </a:p>
          <a:p>
            <a:endParaRPr lang="en-A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C617D7-3F23-9983-9BCC-7AE4414D5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Office of the Chief Scientist &amp; Engineer </a:t>
            </a:r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2AD2BE-10C0-B17D-61BD-D819A00A2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94660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EBA8BD-E6B5-D49A-5E17-5F7D2600E2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8BFA1-CE41-A7A6-FE66-A9017D3AD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ETCF: Objectives &amp; Target audience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0CEFCBCA-31AE-03F9-0404-D7AB2A24B0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0000" y="1800000"/>
            <a:ext cx="11448000" cy="4351339"/>
          </a:xfrm>
        </p:spPr>
        <p:txBody>
          <a:bodyPr>
            <a:normAutofit/>
          </a:bodyPr>
          <a:lstStyle/>
          <a:p>
            <a:r>
              <a:rPr lang="en-AU" b="1">
                <a:latin typeface="+mn-lt"/>
              </a:rPr>
              <a:t>Objectives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1800">
                <a:latin typeface="+mn-lt"/>
              </a:rPr>
              <a:t>Progress emerging technology innovations to commercial deployment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1800">
                <a:latin typeface="+mn-lt"/>
              </a:rPr>
              <a:t>Improve commercial viability and investment readiness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1800">
                <a:latin typeface="+mn-lt"/>
              </a:rPr>
              <a:t>Generate long-term economic benefits to NSW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1800">
              <a:latin typeface="+mn-lt"/>
            </a:endParaRPr>
          </a:p>
          <a:p>
            <a:r>
              <a:rPr lang="en-AU" b="1">
                <a:latin typeface="+mn-lt"/>
              </a:rPr>
              <a:t>Targets</a:t>
            </a:r>
            <a:endParaRPr lang="en-AU" sz="2400" b="1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1800">
                <a:latin typeface="+mn-lt"/>
              </a:rPr>
              <a:t>NSW-headquartered startups and small companies with innovative technologies (TRL 3-7)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1800">
                <a:latin typeface="+mn-lt"/>
              </a:rPr>
              <a:t>Projects with strong IP position and a credible commercial pathway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1800">
                <a:latin typeface="+mn-lt"/>
              </a:rPr>
              <a:t>Projects that create/add to NSW capabilities, jobs and supply-chain benefits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84C1DD-F810-5414-C993-221015710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Office of the Chief Scientist &amp; Engineer </a:t>
            </a:r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A2C962-20C1-7784-30FA-A3EF4BF66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63852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FAD8B7-0A30-DBD4-A3AF-92D1B5F563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418BF4D-CC13-FF9B-B1C0-5625414E028A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268E009-E911-8CC4-D864-28D158C56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ETCF: What makes it attractive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E46C44-8D1C-0B9B-B7DF-EB226D214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098" y="1618416"/>
            <a:ext cx="11658102" cy="4532923"/>
          </a:xfrm>
        </p:spPr>
        <p:txBody>
          <a:bodyPr>
            <a:normAutofit/>
          </a:bodyPr>
          <a:lstStyle/>
          <a:p>
            <a:pPr marL="429750" lvl="2" indent="-285750">
              <a:buSzPct val="1250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AU" sz="2000" dirty="0"/>
              <a:t>Benefits of the grant program</a:t>
            </a:r>
          </a:p>
          <a:p>
            <a:pPr marL="846900" lvl="4" indent="-342900">
              <a:buSzPct val="125000"/>
            </a:pPr>
            <a:r>
              <a:rPr lang="en-AU" sz="1800"/>
              <a:t>Significant funding amount</a:t>
            </a:r>
          </a:p>
          <a:p>
            <a:pPr marL="846900" lvl="4" indent="-342900">
              <a:buSzPct val="125000"/>
            </a:pPr>
            <a:r>
              <a:rPr lang="en-AU" sz="1800"/>
              <a:t>Non-dilutive funding</a:t>
            </a:r>
          </a:p>
          <a:p>
            <a:pPr marL="846900" lvl="4" indent="-342900">
              <a:buSzPct val="125000"/>
            </a:pPr>
            <a:r>
              <a:rPr lang="en-AU" sz="1800"/>
              <a:t>No co-funding requirements</a:t>
            </a:r>
          </a:p>
          <a:p>
            <a:pPr marL="846900" lvl="4" indent="-342900">
              <a:buSzPct val="125000"/>
            </a:pPr>
            <a:r>
              <a:rPr lang="en-AU" sz="1800"/>
              <a:t>Upfront lumpsum payment</a:t>
            </a:r>
          </a:p>
          <a:p>
            <a:pPr marL="846900" lvl="4" indent="-342900">
              <a:buSzPct val="125000"/>
            </a:pPr>
            <a:r>
              <a:rPr lang="en-AU" sz="1800"/>
              <a:t>Performance-triggered repayment </a:t>
            </a:r>
          </a:p>
          <a:p>
            <a:pPr marL="846900" lvl="4" indent="-342900">
              <a:buSzPct val="125000"/>
            </a:pPr>
            <a:r>
              <a:rPr lang="en-AU" sz="1800"/>
              <a:t>Supports capital-intensive commercialisation</a:t>
            </a:r>
          </a:p>
          <a:p>
            <a:pPr marL="846900" lvl="4" indent="-342900">
              <a:buSzPct val="125000"/>
            </a:pPr>
            <a:endParaRPr lang="en-AU" sz="1800"/>
          </a:p>
          <a:p>
            <a:pPr marL="429750" lvl="2" indent="-285750">
              <a:buSzPct val="1250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AU" sz="2000" dirty="0"/>
              <a:t>Benefits of application outcome</a:t>
            </a:r>
          </a:p>
          <a:p>
            <a:pPr marL="846900" lvl="4" indent="-342900">
              <a:buSzPct val="125000"/>
            </a:pPr>
            <a:r>
              <a:rPr lang="en-AU" sz="1800"/>
              <a:t>Successful: accelerated timeline</a:t>
            </a:r>
          </a:p>
          <a:p>
            <a:pPr marL="846900" lvl="4" indent="-342900">
              <a:buSzPct val="125000"/>
            </a:pPr>
            <a:r>
              <a:rPr lang="en-AU" sz="1800"/>
              <a:t>Unsuccessful: feedback from experts</a:t>
            </a:r>
          </a:p>
          <a:p>
            <a:endParaRPr lang="en-A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07A305-CE4A-91BA-67A5-6C60E9A00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Office of the Chief Scientist &amp; Engineer</a:t>
            </a:r>
            <a:endParaRPr lang="en-AU" dirty="0">
              <a:solidFill>
                <a:schemeClr val="bg2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A0E9DC-7EB6-EA43-84AA-C175B7A20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7</a:t>
            </a:fld>
            <a:endParaRPr lang="en-AU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9FF56E0-1942-50EF-22A9-810DB65EF9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0656" y="1568125"/>
            <a:ext cx="4917343" cy="469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967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C73CE0A-CD26-A7A8-9FE6-BFC1C8B9632B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B398393-9D8E-B136-5676-BBF843872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Eligibility Criteria: Applicant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54B3B9-2935-C259-B59E-D8AA365077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29750" lvl="2" indent="-285750">
              <a:buSzPct val="1250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AU" sz="1800" dirty="0"/>
              <a:t>Company incorporated under Corporations Act 2001 (</a:t>
            </a:r>
            <a:r>
              <a:rPr lang="en-AU" sz="1800" dirty="0" err="1"/>
              <a:t>Cth</a:t>
            </a:r>
            <a:r>
              <a:rPr lang="en-AU" sz="1800" dirty="0"/>
              <a:t>) or ATSI Corporation</a:t>
            </a:r>
          </a:p>
          <a:p>
            <a:pPr marL="429750" lvl="2" indent="-285750">
              <a:buSzPct val="1250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AU" sz="1800" dirty="0"/>
              <a:t>For-profit </a:t>
            </a:r>
          </a:p>
          <a:p>
            <a:pPr marL="429750" lvl="2" indent="-285750">
              <a:buSzPct val="1250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AU" sz="1800" dirty="0"/>
              <a:t>Not listed on any public stock exchange</a:t>
            </a:r>
          </a:p>
          <a:p>
            <a:pPr marL="429750" lvl="2" indent="-285750">
              <a:buSzPct val="1250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AU" sz="1800" dirty="0"/>
              <a:t>Active ABN</a:t>
            </a:r>
          </a:p>
          <a:p>
            <a:pPr marL="429750" lvl="2" indent="-285750">
              <a:buSzPct val="1250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AU" sz="1800" dirty="0"/>
              <a:t>Headquartered in NSW</a:t>
            </a:r>
          </a:p>
          <a:p>
            <a:pPr marL="429750" lvl="2" indent="-285750">
              <a:buSzPct val="1250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AU" sz="1800" dirty="0"/>
              <a:t>As of 1 Jan 2026: 65% of FTE employed in NSW</a:t>
            </a:r>
          </a:p>
          <a:p>
            <a:pPr marL="429750" lvl="2" indent="-285750">
              <a:buSzPct val="1250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AU" sz="1800" dirty="0"/>
              <a:t>FY 2024/25 revenue &lt; $2.5 million</a:t>
            </a:r>
          </a:p>
          <a:p>
            <a:pPr marL="429750" lvl="2" indent="-285750">
              <a:buSzPct val="1250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AU" sz="1800" dirty="0"/>
              <a:t>Not a subsidiary of another company</a:t>
            </a:r>
          </a:p>
          <a:p>
            <a:pPr marL="429750" lvl="2" indent="-285750">
              <a:buSzPct val="1250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AU" sz="1800" dirty="0"/>
              <a:t>Own IP or hold exclusive licence to commercialise the IP globally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EA166D-27D3-25BA-B64E-2B415A544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8</a:t>
            </a:fld>
            <a:endParaRPr lang="en-AU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21F2C8E-5C9D-0C74-D14B-48DFCBDA272B}"/>
              </a:ext>
            </a:extLst>
          </p:cNvPr>
          <p:cNvGrpSpPr/>
          <p:nvPr/>
        </p:nvGrpSpPr>
        <p:grpSpPr>
          <a:xfrm>
            <a:off x="7241364" y="1800000"/>
            <a:ext cx="3839237" cy="3771288"/>
            <a:chOff x="3161831" y="751324"/>
            <a:chExt cx="5868339" cy="5355352"/>
          </a:xfrm>
          <a:solidFill>
            <a:schemeClr val="bg2"/>
          </a:solidFill>
        </p:grpSpPr>
        <p:sp>
          <p:nvSpPr>
            <p:cNvPr id="7" name="Freeform 14">
              <a:extLst>
                <a:ext uri="{FF2B5EF4-FFF2-40B4-BE49-F238E27FC236}">
                  <a16:creationId xmlns:a16="http://schemas.microsoft.com/office/drawing/2014/main" id="{4A02F42E-524A-F2F7-A9BF-5D97B36ACB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1831" y="1244640"/>
              <a:ext cx="2339467" cy="3545519"/>
            </a:xfrm>
            <a:custGeom>
              <a:avLst/>
              <a:gdLst>
                <a:gd name="T0" fmla="*/ 1432 w 1546"/>
                <a:gd name="T1" fmla="*/ 105 h 2343"/>
                <a:gd name="T2" fmla="*/ 1404 w 1546"/>
                <a:gd name="T3" fmla="*/ 126 h 2343"/>
                <a:gd name="T4" fmla="*/ 1394 w 1546"/>
                <a:gd name="T5" fmla="*/ 146 h 2343"/>
                <a:gd name="T6" fmla="*/ 1324 w 1546"/>
                <a:gd name="T7" fmla="*/ 21 h 2343"/>
                <a:gd name="T8" fmla="*/ 1248 w 1546"/>
                <a:gd name="T9" fmla="*/ 4 h 2343"/>
                <a:gd name="T10" fmla="*/ 1212 w 1546"/>
                <a:gd name="T11" fmla="*/ 31 h 2343"/>
                <a:gd name="T12" fmla="*/ 1175 w 1546"/>
                <a:gd name="T13" fmla="*/ 22 h 2343"/>
                <a:gd name="T14" fmla="*/ 1161 w 1546"/>
                <a:gd name="T15" fmla="*/ 93 h 2343"/>
                <a:gd name="T16" fmla="*/ 1109 w 1546"/>
                <a:gd name="T17" fmla="*/ 91 h 2343"/>
                <a:gd name="T18" fmla="*/ 1075 w 1546"/>
                <a:gd name="T19" fmla="*/ 140 h 2343"/>
                <a:gd name="T20" fmla="*/ 1052 w 1546"/>
                <a:gd name="T21" fmla="*/ 177 h 2343"/>
                <a:gd name="T22" fmla="*/ 1017 w 1546"/>
                <a:gd name="T23" fmla="*/ 259 h 2343"/>
                <a:gd name="T24" fmla="*/ 973 w 1546"/>
                <a:gd name="T25" fmla="*/ 271 h 2343"/>
                <a:gd name="T26" fmla="*/ 929 w 1546"/>
                <a:gd name="T27" fmla="*/ 316 h 2343"/>
                <a:gd name="T28" fmla="*/ 942 w 1546"/>
                <a:gd name="T29" fmla="*/ 369 h 2343"/>
                <a:gd name="T30" fmla="*/ 906 w 1546"/>
                <a:gd name="T31" fmla="*/ 382 h 2343"/>
                <a:gd name="T32" fmla="*/ 860 w 1546"/>
                <a:gd name="T33" fmla="*/ 305 h 2343"/>
                <a:gd name="T34" fmla="*/ 829 w 1546"/>
                <a:gd name="T35" fmla="*/ 365 h 2343"/>
                <a:gd name="T36" fmla="*/ 814 w 1546"/>
                <a:gd name="T37" fmla="*/ 473 h 2343"/>
                <a:gd name="T38" fmla="*/ 767 w 1546"/>
                <a:gd name="T39" fmla="*/ 542 h 2343"/>
                <a:gd name="T40" fmla="*/ 708 w 1546"/>
                <a:gd name="T41" fmla="*/ 647 h 2343"/>
                <a:gd name="T42" fmla="*/ 597 w 1546"/>
                <a:gd name="T43" fmla="*/ 701 h 2343"/>
                <a:gd name="T44" fmla="*/ 474 w 1546"/>
                <a:gd name="T45" fmla="*/ 751 h 2343"/>
                <a:gd name="T46" fmla="*/ 385 w 1546"/>
                <a:gd name="T47" fmla="*/ 796 h 2343"/>
                <a:gd name="T48" fmla="*/ 291 w 1546"/>
                <a:gd name="T49" fmla="*/ 804 h 2343"/>
                <a:gd name="T50" fmla="*/ 228 w 1546"/>
                <a:gd name="T51" fmla="*/ 848 h 2343"/>
                <a:gd name="T52" fmla="*/ 164 w 1546"/>
                <a:gd name="T53" fmla="*/ 925 h 2343"/>
                <a:gd name="T54" fmla="*/ 81 w 1546"/>
                <a:gd name="T55" fmla="*/ 973 h 2343"/>
                <a:gd name="T56" fmla="*/ 44 w 1546"/>
                <a:gd name="T57" fmla="*/ 1033 h 2343"/>
                <a:gd name="T58" fmla="*/ 40 w 1546"/>
                <a:gd name="T59" fmla="*/ 995 h 2343"/>
                <a:gd name="T60" fmla="*/ 7 w 1546"/>
                <a:gd name="T61" fmla="*/ 1030 h 2343"/>
                <a:gd name="T62" fmla="*/ 27 w 1546"/>
                <a:gd name="T63" fmla="*/ 1162 h 2343"/>
                <a:gd name="T64" fmla="*/ 58 w 1546"/>
                <a:gd name="T65" fmla="*/ 1335 h 2343"/>
                <a:gd name="T66" fmla="*/ 105 w 1546"/>
                <a:gd name="T67" fmla="*/ 1393 h 2343"/>
                <a:gd name="T68" fmla="*/ 86 w 1546"/>
                <a:gd name="T69" fmla="*/ 1442 h 2343"/>
                <a:gd name="T70" fmla="*/ 34 w 1546"/>
                <a:gd name="T71" fmla="*/ 1384 h 2343"/>
                <a:gd name="T72" fmla="*/ 80 w 1546"/>
                <a:gd name="T73" fmla="*/ 1489 h 2343"/>
                <a:gd name="T74" fmla="*/ 42 w 1546"/>
                <a:gd name="T75" fmla="*/ 1456 h 2343"/>
                <a:gd name="T76" fmla="*/ 33 w 1546"/>
                <a:gd name="T77" fmla="*/ 1472 h 2343"/>
                <a:gd name="T78" fmla="*/ 104 w 1546"/>
                <a:gd name="T79" fmla="*/ 1533 h 2343"/>
                <a:gd name="T80" fmla="*/ 190 w 1546"/>
                <a:gd name="T81" fmla="*/ 1687 h 2343"/>
                <a:gd name="T82" fmla="*/ 265 w 1546"/>
                <a:gd name="T83" fmla="*/ 1869 h 2343"/>
                <a:gd name="T84" fmla="*/ 350 w 1546"/>
                <a:gd name="T85" fmla="*/ 2001 h 2343"/>
                <a:gd name="T86" fmla="*/ 361 w 1546"/>
                <a:gd name="T87" fmla="*/ 2097 h 2343"/>
                <a:gd name="T88" fmla="*/ 359 w 1546"/>
                <a:gd name="T89" fmla="*/ 2209 h 2343"/>
                <a:gd name="T90" fmla="*/ 342 w 1546"/>
                <a:gd name="T91" fmla="*/ 2281 h 2343"/>
                <a:gd name="T92" fmla="*/ 442 w 1546"/>
                <a:gd name="T93" fmla="*/ 2331 h 2343"/>
                <a:gd name="T94" fmla="*/ 511 w 1546"/>
                <a:gd name="T95" fmla="*/ 2343 h 2343"/>
                <a:gd name="T96" fmla="*/ 600 w 1546"/>
                <a:gd name="T97" fmla="*/ 2322 h 2343"/>
                <a:gd name="T98" fmla="*/ 658 w 1546"/>
                <a:gd name="T99" fmla="*/ 2280 h 2343"/>
                <a:gd name="T100" fmla="*/ 736 w 1546"/>
                <a:gd name="T101" fmla="*/ 2235 h 2343"/>
                <a:gd name="T102" fmla="*/ 837 w 1546"/>
                <a:gd name="T103" fmla="*/ 2183 h 2343"/>
                <a:gd name="T104" fmla="*/ 944 w 1546"/>
                <a:gd name="T105" fmla="*/ 2158 h 2343"/>
                <a:gd name="T106" fmla="*/ 1048 w 1546"/>
                <a:gd name="T107" fmla="*/ 2158 h 2343"/>
                <a:gd name="T108" fmla="*/ 1114 w 1546"/>
                <a:gd name="T109" fmla="*/ 2105 h 2343"/>
                <a:gd name="T110" fmla="*/ 1175 w 1546"/>
                <a:gd name="T111" fmla="*/ 2036 h 2343"/>
                <a:gd name="T112" fmla="*/ 1298 w 1546"/>
                <a:gd name="T113" fmla="*/ 1962 h 2343"/>
                <a:gd name="T114" fmla="*/ 1478 w 1546"/>
                <a:gd name="T115" fmla="*/ 1939 h 2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46" h="2343">
                  <a:moveTo>
                    <a:pt x="1520" y="1279"/>
                  </a:moveTo>
                  <a:lnTo>
                    <a:pt x="1481" y="105"/>
                  </a:lnTo>
                  <a:lnTo>
                    <a:pt x="1458" y="107"/>
                  </a:lnTo>
                  <a:lnTo>
                    <a:pt x="1440" y="101"/>
                  </a:lnTo>
                  <a:lnTo>
                    <a:pt x="1432" y="105"/>
                  </a:lnTo>
                  <a:lnTo>
                    <a:pt x="1434" y="118"/>
                  </a:lnTo>
                  <a:lnTo>
                    <a:pt x="1421" y="114"/>
                  </a:lnTo>
                  <a:lnTo>
                    <a:pt x="1419" y="118"/>
                  </a:lnTo>
                  <a:lnTo>
                    <a:pt x="1413" y="118"/>
                  </a:lnTo>
                  <a:lnTo>
                    <a:pt x="1404" y="126"/>
                  </a:lnTo>
                  <a:lnTo>
                    <a:pt x="1406" y="133"/>
                  </a:lnTo>
                  <a:lnTo>
                    <a:pt x="1403" y="146"/>
                  </a:lnTo>
                  <a:lnTo>
                    <a:pt x="1400" y="152"/>
                  </a:lnTo>
                  <a:lnTo>
                    <a:pt x="1396" y="149"/>
                  </a:lnTo>
                  <a:lnTo>
                    <a:pt x="1394" y="146"/>
                  </a:lnTo>
                  <a:lnTo>
                    <a:pt x="1394" y="125"/>
                  </a:lnTo>
                  <a:lnTo>
                    <a:pt x="1398" y="93"/>
                  </a:lnTo>
                  <a:lnTo>
                    <a:pt x="1372" y="74"/>
                  </a:lnTo>
                  <a:lnTo>
                    <a:pt x="1339" y="33"/>
                  </a:lnTo>
                  <a:lnTo>
                    <a:pt x="1324" y="21"/>
                  </a:lnTo>
                  <a:lnTo>
                    <a:pt x="1305" y="10"/>
                  </a:lnTo>
                  <a:lnTo>
                    <a:pt x="1287" y="11"/>
                  </a:lnTo>
                  <a:lnTo>
                    <a:pt x="1271" y="5"/>
                  </a:lnTo>
                  <a:lnTo>
                    <a:pt x="1265" y="0"/>
                  </a:lnTo>
                  <a:lnTo>
                    <a:pt x="1248" y="4"/>
                  </a:lnTo>
                  <a:lnTo>
                    <a:pt x="1254" y="17"/>
                  </a:lnTo>
                  <a:lnTo>
                    <a:pt x="1247" y="25"/>
                  </a:lnTo>
                  <a:lnTo>
                    <a:pt x="1226" y="38"/>
                  </a:lnTo>
                  <a:lnTo>
                    <a:pt x="1214" y="40"/>
                  </a:lnTo>
                  <a:lnTo>
                    <a:pt x="1212" y="31"/>
                  </a:lnTo>
                  <a:lnTo>
                    <a:pt x="1207" y="29"/>
                  </a:lnTo>
                  <a:lnTo>
                    <a:pt x="1201" y="40"/>
                  </a:lnTo>
                  <a:lnTo>
                    <a:pt x="1190" y="49"/>
                  </a:lnTo>
                  <a:lnTo>
                    <a:pt x="1185" y="33"/>
                  </a:lnTo>
                  <a:lnTo>
                    <a:pt x="1175" y="22"/>
                  </a:lnTo>
                  <a:lnTo>
                    <a:pt x="1171" y="34"/>
                  </a:lnTo>
                  <a:lnTo>
                    <a:pt x="1181" y="48"/>
                  </a:lnTo>
                  <a:lnTo>
                    <a:pt x="1181" y="57"/>
                  </a:lnTo>
                  <a:lnTo>
                    <a:pt x="1174" y="79"/>
                  </a:lnTo>
                  <a:lnTo>
                    <a:pt x="1161" y="93"/>
                  </a:lnTo>
                  <a:lnTo>
                    <a:pt x="1150" y="99"/>
                  </a:lnTo>
                  <a:lnTo>
                    <a:pt x="1148" y="83"/>
                  </a:lnTo>
                  <a:lnTo>
                    <a:pt x="1131" y="84"/>
                  </a:lnTo>
                  <a:lnTo>
                    <a:pt x="1117" y="90"/>
                  </a:lnTo>
                  <a:lnTo>
                    <a:pt x="1109" y="91"/>
                  </a:lnTo>
                  <a:lnTo>
                    <a:pt x="1093" y="99"/>
                  </a:lnTo>
                  <a:lnTo>
                    <a:pt x="1095" y="122"/>
                  </a:lnTo>
                  <a:lnTo>
                    <a:pt x="1108" y="141"/>
                  </a:lnTo>
                  <a:lnTo>
                    <a:pt x="1108" y="149"/>
                  </a:lnTo>
                  <a:lnTo>
                    <a:pt x="1075" y="140"/>
                  </a:lnTo>
                  <a:lnTo>
                    <a:pt x="1066" y="149"/>
                  </a:lnTo>
                  <a:lnTo>
                    <a:pt x="1066" y="162"/>
                  </a:lnTo>
                  <a:lnTo>
                    <a:pt x="1077" y="183"/>
                  </a:lnTo>
                  <a:lnTo>
                    <a:pt x="1074" y="188"/>
                  </a:lnTo>
                  <a:lnTo>
                    <a:pt x="1052" y="177"/>
                  </a:lnTo>
                  <a:lnTo>
                    <a:pt x="1037" y="183"/>
                  </a:lnTo>
                  <a:lnTo>
                    <a:pt x="1029" y="196"/>
                  </a:lnTo>
                  <a:lnTo>
                    <a:pt x="1040" y="226"/>
                  </a:lnTo>
                  <a:lnTo>
                    <a:pt x="1035" y="238"/>
                  </a:lnTo>
                  <a:lnTo>
                    <a:pt x="1017" y="259"/>
                  </a:lnTo>
                  <a:lnTo>
                    <a:pt x="1014" y="282"/>
                  </a:lnTo>
                  <a:lnTo>
                    <a:pt x="1032" y="289"/>
                  </a:lnTo>
                  <a:lnTo>
                    <a:pt x="1029" y="302"/>
                  </a:lnTo>
                  <a:lnTo>
                    <a:pt x="997" y="300"/>
                  </a:lnTo>
                  <a:lnTo>
                    <a:pt x="973" y="271"/>
                  </a:lnTo>
                  <a:lnTo>
                    <a:pt x="957" y="276"/>
                  </a:lnTo>
                  <a:lnTo>
                    <a:pt x="938" y="267"/>
                  </a:lnTo>
                  <a:lnTo>
                    <a:pt x="929" y="276"/>
                  </a:lnTo>
                  <a:lnTo>
                    <a:pt x="933" y="306"/>
                  </a:lnTo>
                  <a:lnTo>
                    <a:pt x="929" y="316"/>
                  </a:lnTo>
                  <a:lnTo>
                    <a:pt x="940" y="323"/>
                  </a:lnTo>
                  <a:lnTo>
                    <a:pt x="955" y="343"/>
                  </a:lnTo>
                  <a:lnTo>
                    <a:pt x="960" y="367"/>
                  </a:lnTo>
                  <a:lnTo>
                    <a:pt x="946" y="370"/>
                  </a:lnTo>
                  <a:lnTo>
                    <a:pt x="942" y="369"/>
                  </a:lnTo>
                  <a:lnTo>
                    <a:pt x="942" y="398"/>
                  </a:lnTo>
                  <a:lnTo>
                    <a:pt x="935" y="419"/>
                  </a:lnTo>
                  <a:lnTo>
                    <a:pt x="927" y="410"/>
                  </a:lnTo>
                  <a:lnTo>
                    <a:pt x="919" y="394"/>
                  </a:lnTo>
                  <a:lnTo>
                    <a:pt x="906" y="382"/>
                  </a:lnTo>
                  <a:lnTo>
                    <a:pt x="892" y="359"/>
                  </a:lnTo>
                  <a:lnTo>
                    <a:pt x="879" y="330"/>
                  </a:lnTo>
                  <a:lnTo>
                    <a:pt x="870" y="320"/>
                  </a:lnTo>
                  <a:lnTo>
                    <a:pt x="864" y="302"/>
                  </a:lnTo>
                  <a:lnTo>
                    <a:pt x="860" y="305"/>
                  </a:lnTo>
                  <a:lnTo>
                    <a:pt x="853" y="325"/>
                  </a:lnTo>
                  <a:lnTo>
                    <a:pt x="857" y="335"/>
                  </a:lnTo>
                  <a:lnTo>
                    <a:pt x="848" y="336"/>
                  </a:lnTo>
                  <a:lnTo>
                    <a:pt x="834" y="351"/>
                  </a:lnTo>
                  <a:lnTo>
                    <a:pt x="829" y="365"/>
                  </a:lnTo>
                  <a:lnTo>
                    <a:pt x="818" y="364"/>
                  </a:lnTo>
                  <a:lnTo>
                    <a:pt x="809" y="371"/>
                  </a:lnTo>
                  <a:lnTo>
                    <a:pt x="797" y="396"/>
                  </a:lnTo>
                  <a:lnTo>
                    <a:pt x="796" y="419"/>
                  </a:lnTo>
                  <a:lnTo>
                    <a:pt x="814" y="473"/>
                  </a:lnTo>
                  <a:lnTo>
                    <a:pt x="822" y="478"/>
                  </a:lnTo>
                  <a:lnTo>
                    <a:pt x="816" y="488"/>
                  </a:lnTo>
                  <a:lnTo>
                    <a:pt x="780" y="530"/>
                  </a:lnTo>
                  <a:lnTo>
                    <a:pt x="767" y="530"/>
                  </a:lnTo>
                  <a:lnTo>
                    <a:pt x="767" y="542"/>
                  </a:lnTo>
                  <a:lnTo>
                    <a:pt x="765" y="551"/>
                  </a:lnTo>
                  <a:lnTo>
                    <a:pt x="751" y="574"/>
                  </a:lnTo>
                  <a:lnTo>
                    <a:pt x="751" y="592"/>
                  </a:lnTo>
                  <a:lnTo>
                    <a:pt x="746" y="604"/>
                  </a:lnTo>
                  <a:lnTo>
                    <a:pt x="708" y="647"/>
                  </a:lnTo>
                  <a:lnTo>
                    <a:pt x="693" y="659"/>
                  </a:lnTo>
                  <a:lnTo>
                    <a:pt x="674" y="671"/>
                  </a:lnTo>
                  <a:lnTo>
                    <a:pt x="630" y="683"/>
                  </a:lnTo>
                  <a:lnTo>
                    <a:pt x="613" y="696"/>
                  </a:lnTo>
                  <a:lnTo>
                    <a:pt x="597" y="701"/>
                  </a:lnTo>
                  <a:lnTo>
                    <a:pt x="573" y="704"/>
                  </a:lnTo>
                  <a:lnTo>
                    <a:pt x="553" y="716"/>
                  </a:lnTo>
                  <a:lnTo>
                    <a:pt x="534" y="707"/>
                  </a:lnTo>
                  <a:lnTo>
                    <a:pt x="510" y="711"/>
                  </a:lnTo>
                  <a:lnTo>
                    <a:pt x="474" y="751"/>
                  </a:lnTo>
                  <a:lnTo>
                    <a:pt x="457" y="756"/>
                  </a:lnTo>
                  <a:lnTo>
                    <a:pt x="436" y="759"/>
                  </a:lnTo>
                  <a:lnTo>
                    <a:pt x="419" y="765"/>
                  </a:lnTo>
                  <a:lnTo>
                    <a:pt x="402" y="778"/>
                  </a:lnTo>
                  <a:lnTo>
                    <a:pt x="385" y="796"/>
                  </a:lnTo>
                  <a:lnTo>
                    <a:pt x="371" y="802"/>
                  </a:lnTo>
                  <a:lnTo>
                    <a:pt x="355" y="807"/>
                  </a:lnTo>
                  <a:lnTo>
                    <a:pt x="337" y="807"/>
                  </a:lnTo>
                  <a:lnTo>
                    <a:pt x="321" y="803"/>
                  </a:lnTo>
                  <a:lnTo>
                    <a:pt x="291" y="804"/>
                  </a:lnTo>
                  <a:lnTo>
                    <a:pt x="286" y="801"/>
                  </a:lnTo>
                  <a:lnTo>
                    <a:pt x="280" y="804"/>
                  </a:lnTo>
                  <a:lnTo>
                    <a:pt x="250" y="830"/>
                  </a:lnTo>
                  <a:lnTo>
                    <a:pt x="237" y="838"/>
                  </a:lnTo>
                  <a:lnTo>
                    <a:pt x="228" y="848"/>
                  </a:lnTo>
                  <a:lnTo>
                    <a:pt x="202" y="864"/>
                  </a:lnTo>
                  <a:lnTo>
                    <a:pt x="195" y="884"/>
                  </a:lnTo>
                  <a:lnTo>
                    <a:pt x="182" y="893"/>
                  </a:lnTo>
                  <a:lnTo>
                    <a:pt x="171" y="908"/>
                  </a:lnTo>
                  <a:lnTo>
                    <a:pt x="164" y="925"/>
                  </a:lnTo>
                  <a:lnTo>
                    <a:pt x="130" y="936"/>
                  </a:lnTo>
                  <a:lnTo>
                    <a:pt x="119" y="950"/>
                  </a:lnTo>
                  <a:lnTo>
                    <a:pt x="107" y="955"/>
                  </a:lnTo>
                  <a:lnTo>
                    <a:pt x="94" y="965"/>
                  </a:lnTo>
                  <a:lnTo>
                    <a:pt x="81" y="973"/>
                  </a:lnTo>
                  <a:lnTo>
                    <a:pt x="69" y="1005"/>
                  </a:lnTo>
                  <a:lnTo>
                    <a:pt x="64" y="1030"/>
                  </a:lnTo>
                  <a:lnTo>
                    <a:pt x="51" y="1045"/>
                  </a:lnTo>
                  <a:lnTo>
                    <a:pt x="41" y="1043"/>
                  </a:lnTo>
                  <a:lnTo>
                    <a:pt x="44" y="1033"/>
                  </a:lnTo>
                  <a:lnTo>
                    <a:pt x="42" y="1020"/>
                  </a:lnTo>
                  <a:lnTo>
                    <a:pt x="36" y="1016"/>
                  </a:lnTo>
                  <a:lnTo>
                    <a:pt x="36" y="1008"/>
                  </a:lnTo>
                  <a:lnTo>
                    <a:pt x="40" y="999"/>
                  </a:lnTo>
                  <a:lnTo>
                    <a:pt x="40" y="995"/>
                  </a:lnTo>
                  <a:lnTo>
                    <a:pt x="38" y="965"/>
                  </a:lnTo>
                  <a:lnTo>
                    <a:pt x="28" y="978"/>
                  </a:lnTo>
                  <a:lnTo>
                    <a:pt x="22" y="984"/>
                  </a:lnTo>
                  <a:lnTo>
                    <a:pt x="15" y="1013"/>
                  </a:lnTo>
                  <a:lnTo>
                    <a:pt x="7" y="1030"/>
                  </a:lnTo>
                  <a:lnTo>
                    <a:pt x="4" y="1071"/>
                  </a:lnTo>
                  <a:lnTo>
                    <a:pt x="21" y="1093"/>
                  </a:lnTo>
                  <a:lnTo>
                    <a:pt x="23" y="1129"/>
                  </a:lnTo>
                  <a:lnTo>
                    <a:pt x="28" y="1144"/>
                  </a:lnTo>
                  <a:lnTo>
                    <a:pt x="27" y="1162"/>
                  </a:lnTo>
                  <a:lnTo>
                    <a:pt x="6" y="1190"/>
                  </a:lnTo>
                  <a:lnTo>
                    <a:pt x="0" y="1209"/>
                  </a:lnTo>
                  <a:lnTo>
                    <a:pt x="7" y="1264"/>
                  </a:lnTo>
                  <a:lnTo>
                    <a:pt x="41" y="1307"/>
                  </a:lnTo>
                  <a:lnTo>
                    <a:pt x="58" y="1335"/>
                  </a:lnTo>
                  <a:lnTo>
                    <a:pt x="73" y="1356"/>
                  </a:lnTo>
                  <a:lnTo>
                    <a:pt x="73" y="1368"/>
                  </a:lnTo>
                  <a:lnTo>
                    <a:pt x="76" y="1362"/>
                  </a:lnTo>
                  <a:lnTo>
                    <a:pt x="91" y="1383"/>
                  </a:lnTo>
                  <a:lnTo>
                    <a:pt x="105" y="1393"/>
                  </a:lnTo>
                  <a:lnTo>
                    <a:pt x="113" y="1425"/>
                  </a:lnTo>
                  <a:lnTo>
                    <a:pt x="111" y="1448"/>
                  </a:lnTo>
                  <a:lnTo>
                    <a:pt x="104" y="1463"/>
                  </a:lnTo>
                  <a:lnTo>
                    <a:pt x="92" y="1461"/>
                  </a:lnTo>
                  <a:lnTo>
                    <a:pt x="86" y="1442"/>
                  </a:lnTo>
                  <a:lnTo>
                    <a:pt x="80" y="1427"/>
                  </a:lnTo>
                  <a:lnTo>
                    <a:pt x="68" y="1447"/>
                  </a:lnTo>
                  <a:lnTo>
                    <a:pt x="53" y="1407"/>
                  </a:lnTo>
                  <a:lnTo>
                    <a:pt x="41" y="1389"/>
                  </a:lnTo>
                  <a:lnTo>
                    <a:pt x="34" y="1384"/>
                  </a:lnTo>
                  <a:lnTo>
                    <a:pt x="38" y="1402"/>
                  </a:lnTo>
                  <a:lnTo>
                    <a:pt x="65" y="1449"/>
                  </a:lnTo>
                  <a:lnTo>
                    <a:pt x="84" y="1463"/>
                  </a:lnTo>
                  <a:lnTo>
                    <a:pt x="87" y="1478"/>
                  </a:lnTo>
                  <a:lnTo>
                    <a:pt x="80" y="1489"/>
                  </a:lnTo>
                  <a:lnTo>
                    <a:pt x="67" y="1489"/>
                  </a:lnTo>
                  <a:lnTo>
                    <a:pt x="61" y="1480"/>
                  </a:lnTo>
                  <a:lnTo>
                    <a:pt x="55" y="1484"/>
                  </a:lnTo>
                  <a:lnTo>
                    <a:pt x="50" y="1469"/>
                  </a:lnTo>
                  <a:lnTo>
                    <a:pt x="42" y="1456"/>
                  </a:lnTo>
                  <a:lnTo>
                    <a:pt x="36" y="1454"/>
                  </a:lnTo>
                  <a:lnTo>
                    <a:pt x="27" y="1454"/>
                  </a:lnTo>
                  <a:lnTo>
                    <a:pt x="23" y="1447"/>
                  </a:lnTo>
                  <a:lnTo>
                    <a:pt x="22" y="1456"/>
                  </a:lnTo>
                  <a:lnTo>
                    <a:pt x="33" y="1472"/>
                  </a:lnTo>
                  <a:lnTo>
                    <a:pt x="44" y="1478"/>
                  </a:lnTo>
                  <a:lnTo>
                    <a:pt x="51" y="1494"/>
                  </a:lnTo>
                  <a:lnTo>
                    <a:pt x="64" y="1507"/>
                  </a:lnTo>
                  <a:lnTo>
                    <a:pt x="82" y="1524"/>
                  </a:lnTo>
                  <a:lnTo>
                    <a:pt x="104" y="1533"/>
                  </a:lnTo>
                  <a:lnTo>
                    <a:pt x="121" y="1567"/>
                  </a:lnTo>
                  <a:lnTo>
                    <a:pt x="137" y="1596"/>
                  </a:lnTo>
                  <a:lnTo>
                    <a:pt x="144" y="1631"/>
                  </a:lnTo>
                  <a:lnTo>
                    <a:pt x="171" y="1665"/>
                  </a:lnTo>
                  <a:lnTo>
                    <a:pt x="190" y="1687"/>
                  </a:lnTo>
                  <a:lnTo>
                    <a:pt x="199" y="1710"/>
                  </a:lnTo>
                  <a:lnTo>
                    <a:pt x="234" y="1754"/>
                  </a:lnTo>
                  <a:lnTo>
                    <a:pt x="244" y="1773"/>
                  </a:lnTo>
                  <a:lnTo>
                    <a:pt x="251" y="1826"/>
                  </a:lnTo>
                  <a:lnTo>
                    <a:pt x="265" y="1869"/>
                  </a:lnTo>
                  <a:lnTo>
                    <a:pt x="281" y="1898"/>
                  </a:lnTo>
                  <a:lnTo>
                    <a:pt x="296" y="1914"/>
                  </a:lnTo>
                  <a:lnTo>
                    <a:pt x="305" y="1923"/>
                  </a:lnTo>
                  <a:lnTo>
                    <a:pt x="313" y="1943"/>
                  </a:lnTo>
                  <a:lnTo>
                    <a:pt x="350" y="2001"/>
                  </a:lnTo>
                  <a:lnTo>
                    <a:pt x="359" y="2024"/>
                  </a:lnTo>
                  <a:lnTo>
                    <a:pt x="359" y="2053"/>
                  </a:lnTo>
                  <a:lnTo>
                    <a:pt x="367" y="2088"/>
                  </a:lnTo>
                  <a:lnTo>
                    <a:pt x="365" y="2106"/>
                  </a:lnTo>
                  <a:lnTo>
                    <a:pt x="361" y="2097"/>
                  </a:lnTo>
                  <a:lnTo>
                    <a:pt x="365" y="2121"/>
                  </a:lnTo>
                  <a:lnTo>
                    <a:pt x="374" y="2140"/>
                  </a:lnTo>
                  <a:lnTo>
                    <a:pt x="378" y="2156"/>
                  </a:lnTo>
                  <a:lnTo>
                    <a:pt x="371" y="2180"/>
                  </a:lnTo>
                  <a:lnTo>
                    <a:pt x="359" y="2209"/>
                  </a:lnTo>
                  <a:lnTo>
                    <a:pt x="345" y="2214"/>
                  </a:lnTo>
                  <a:lnTo>
                    <a:pt x="328" y="2211"/>
                  </a:lnTo>
                  <a:lnTo>
                    <a:pt x="327" y="2212"/>
                  </a:lnTo>
                  <a:lnTo>
                    <a:pt x="330" y="2234"/>
                  </a:lnTo>
                  <a:lnTo>
                    <a:pt x="342" y="2281"/>
                  </a:lnTo>
                  <a:lnTo>
                    <a:pt x="364" y="2281"/>
                  </a:lnTo>
                  <a:lnTo>
                    <a:pt x="378" y="2285"/>
                  </a:lnTo>
                  <a:lnTo>
                    <a:pt x="399" y="2297"/>
                  </a:lnTo>
                  <a:lnTo>
                    <a:pt x="413" y="2310"/>
                  </a:lnTo>
                  <a:lnTo>
                    <a:pt x="442" y="2331"/>
                  </a:lnTo>
                  <a:lnTo>
                    <a:pt x="458" y="2331"/>
                  </a:lnTo>
                  <a:lnTo>
                    <a:pt x="458" y="2328"/>
                  </a:lnTo>
                  <a:lnTo>
                    <a:pt x="474" y="2332"/>
                  </a:lnTo>
                  <a:lnTo>
                    <a:pt x="486" y="2343"/>
                  </a:lnTo>
                  <a:lnTo>
                    <a:pt x="511" y="2343"/>
                  </a:lnTo>
                  <a:lnTo>
                    <a:pt x="563" y="2332"/>
                  </a:lnTo>
                  <a:lnTo>
                    <a:pt x="576" y="2343"/>
                  </a:lnTo>
                  <a:lnTo>
                    <a:pt x="588" y="2335"/>
                  </a:lnTo>
                  <a:lnTo>
                    <a:pt x="600" y="2339"/>
                  </a:lnTo>
                  <a:lnTo>
                    <a:pt x="600" y="2322"/>
                  </a:lnTo>
                  <a:lnTo>
                    <a:pt x="616" y="2327"/>
                  </a:lnTo>
                  <a:lnTo>
                    <a:pt x="629" y="2321"/>
                  </a:lnTo>
                  <a:lnTo>
                    <a:pt x="639" y="2310"/>
                  </a:lnTo>
                  <a:lnTo>
                    <a:pt x="645" y="2297"/>
                  </a:lnTo>
                  <a:lnTo>
                    <a:pt x="658" y="2280"/>
                  </a:lnTo>
                  <a:lnTo>
                    <a:pt x="679" y="2260"/>
                  </a:lnTo>
                  <a:lnTo>
                    <a:pt x="706" y="2254"/>
                  </a:lnTo>
                  <a:lnTo>
                    <a:pt x="723" y="2248"/>
                  </a:lnTo>
                  <a:lnTo>
                    <a:pt x="732" y="2236"/>
                  </a:lnTo>
                  <a:lnTo>
                    <a:pt x="736" y="2235"/>
                  </a:lnTo>
                  <a:lnTo>
                    <a:pt x="731" y="2226"/>
                  </a:lnTo>
                  <a:lnTo>
                    <a:pt x="738" y="2214"/>
                  </a:lnTo>
                  <a:lnTo>
                    <a:pt x="751" y="2198"/>
                  </a:lnTo>
                  <a:lnTo>
                    <a:pt x="768" y="2189"/>
                  </a:lnTo>
                  <a:lnTo>
                    <a:pt x="837" y="2183"/>
                  </a:lnTo>
                  <a:lnTo>
                    <a:pt x="863" y="2168"/>
                  </a:lnTo>
                  <a:lnTo>
                    <a:pt x="882" y="2166"/>
                  </a:lnTo>
                  <a:lnTo>
                    <a:pt x="910" y="2169"/>
                  </a:lnTo>
                  <a:lnTo>
                    <a:pt x="935" y="2163"/>
                  </a:lnTo>
                  <a:lnTo>
                    <a:pt x="944" y="2158"/>
                  </a:lnTo>
                  <a:lnTo>
                    <a:pt x="952" y="2163"/>
                  </a:lnTo>
                  <a:lnTo>
                    <a:pt x="963" y="2173"/>
                  </a:lnTo>
                  <a:lnTo>
                    <a:pt x="998" y="2161"/>
                  </a:lnTo>
                  <a:lnTo>
                    <a:pt x="1032" y="2154"/>
                  </a:lnTo>
                  <a:lnTo>
                    <a:pt x="1048" y="2158"/>
                  </a:lnTo>
                  <a:lnTo>
                    <a:pt x="1063" y="2157"/>
                  </a:lnTo>
                  <a:lnTo>
                    <a:pt x="1093" y="2145"/>
                  </a:lnTo>
                  <a:lnTo>
                    <a:pt x="1098" y="2132"/>
                  </a:lnTo>
                  <a:lnTo>
                    <a:pt x="1106" y="2115"/>
                  </a:lnTo>
                  <a:lnTo>
                    <a:pt x="1114" y="2105"/>
                  </a:lnTo>
                  <a:lnTo>
                    <a:pt x="1117" y="2080"/>
                  </a:lnTo>
                  <a:lnTo>
                    <a:pt x="1125" y="2059"/>
                  </a:lnTo>
                  <a:lnTo>
                    <a:pt x="1145" y="2046"/>
                  </a:lnTo>
                  <a:lnTo>
                    <a:pt x="1163" y="2042"/>
                  </a:lnTo>
                  <a:lnTo>
                    <a:pt x="1175" y="2036"/>
                  </a:lnTo>
                  <a:lnTo>
                    <a:pt x="1189" y="2023"/>
                  </a:lnTo>
                  <a:lnTo>
                    <a:pt x="1215" y="2014"/>
                  </a:lnTo>
                  <a:lnTo>
                    <a:pt x="1258" y="1986"/>
                  </a:lnTo>
                  <a:lnTo>
                    <a:pt x="1274" y="1971"/>
                  </a:lnTo>
                  <a:lnTo>
                    <a:pt x="1298" y="1962"/>
                  </a:lnTo>
                  <a:lnTo>
                    <a:pt x="1317" y="1966"/>
                  </a:lnTo>
                  <a:lnTo>
                    <a:pt x="1377" y="1963"/>
                  </a:lnTo>
                  <a:lnTo>
                    <a:pt x="1411" y="1957"/>
                  </a:lnTo>
                  <a:lnTo>
                    <a:pt x="1436" y="1944"/>
                  </a:lnTo>
                  <a:lnTo>
                    <a:pt x="1478" y="1939"/>
                  </a:lnTo>
                  <a:lnTo>
                    <a:pt x="1511" y="1914"/>
                  </a:lnTo>
                  <a:lnTo>
                    <a:pt x="1546" y="1895"/>
                  </a:lnTo>
                  <a:lnTo>
                    <a:pt x="1546" y="1887"/>
                  </a:lnTo>
                  <a:lnTo>
                    <a:pt x="1520" y="1279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/>
                <a:ea typeface="+mn-ea"/>
                <a:cs typeface="+mn-cs"/>
              </a:endParaRPr>
            </a:p>
          </p:txBody>
        </p:sp>
        <p:sp>
          <p:nvSpPr>
            <p:cNvPr id="8" name="Freeform 15">
              <a:extLst>
                <a:ext uri="{FF2B5EF4-FFF2-40B4-BE49-F238E27FC236}">
                  <a16:creationId xmlns:a16="http://schemas.microsoft.com/office/drawing/2014/main" id="{9528A152-6011-E112-51F3-9BE5E987F3EB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2570" y="3683981"/>
              <a:ext cx="1856744" cy="1490541"/>
            </a:xfrm>
            <a:custGeom>
              <a:avLst/>
              <a:gdLst>
                <a:gd name="T0" fmla="*/ 1194 w 1227"/>
                <a:gd name="T1" fmla="*/ 36 h 985"/>
                <a:gd name="T2" fmla="*/ 1156 w 1227"/>
                <a:gd name="T3" fmla="*/ 41 h 985"/>
                <a:gd name="T4" fmla="*/ 1130 w 1227"/>
                <a:gd name="T5" fmla="*/ 26 h 985"/>
                <a:gd name="T6" fmla="*/ 1114 w 1227"/>
                <a:gd name="T7" fmla="*/ 37 h 985"/>
                <a:gd name="T8" fmla="*/ 1074 w 1227"/>
                <a:gd name="T9" fmla="*/ 52 h 985"/>
                <a:gd name="T10" fmla="*/ 1051 w 1227"/>
                <a:gd name="T11" fmla="*/ 91 h 985"/>
                <a:gd name="T12" fmla="*/ 1026 w 1227"/>
                <a:gd name="T13" fmla="*/ 94 h 985"/>
                <a:gd name="T14" fmla="*/ 1008 w 1227"/>
                <a:gd name="T15" fmla="*/ 108 h 985"/>
                <a:gd name="T16" fmla="*/ 986 w 1227"/>
                <a:gd name="T17" fmla="*/ 59 h 985"/>
                <a:gd name="T18" fmla="*/ 950 w 1227"/>
                <a:gd name="T19" fmla="*/ 46 h 985"/>
                <a:gd name="T20" fmla="*/ 922 w 1227"/>
                <a:gd name="T21" fmla="*/ 29 h 985"/>
                <a:gd name="T22" fmla="*/ 891 w 1227"/>
                <a:gd name="T23" fmla="*/ 32 h 985"/>
                <a:gd name="T24" fmla="*/ 851 w 1227"/>
                <a:gd name="T25" fmla="*/ 24 h 985"/>
                <a:gd name="T26" fmla="*/ 798 w 1227"/>
                <a:gd name="T27" fmla="*/ 59 h 985"/>
                <a:gd name="T28" fmla="*/ 757 w 1227"/>
                <a:gd name="T29" fmla="*/ 59 h 985"/>
                <a:gd name="T30" fmla="*/ 712 w 1227"/>
                <a:gd name="T31" fmla="*/ 54 h 985"/>
                <a:gd name="T32" fmla="*/ 621 w 1227"/>
                <a:gd name="T33" fmla="*/ 45 h 985"/>
                <a:gd name="T34" fmla="*/ 515 w 1227"/>
                <a:gd name="T35" fmla="*/ 35 h 985"/>
                <a:gd name="T36" fmla="*/ 460 w 1227"/>
                <a:gd name="T37" fmla="*/ 30 h 985"/>
                <a:gd name="T38" fmla="*/ 444 w 1227"/>
                <a:gd name="T39" fmla="*/ 29 h 985"/>
                <a:gd name="T40" fmla="*/ 367 w 1227"/>
                <a:gd name="T41" fmla="*/ 21 h 985"/>
                <a:gd name="T42" fmla="*/ 317 w 1227"/>
                <a:gd name="T43" fmla="*/ 18 h 985"/>
                <a:gd name="T44" fmla="*/ 281 w 1227"/>
                <a:gd name="T45" fmla="*/ 15 h 985"/>
                <a:gd name="T46" fmla="*/ 220 w 1227"/>
                <a:gd name="T47" fmla="*/ 11 h 985"/>
                <a:gd name="T48" fmla="*/ 129 w 1227"/>
                <a:gd name="T49" fmla="*/ 6 h 985"/>
                <a:gd name="T50" fmla="*/ 12 w 1227"/>
                <a:gd name="T51" fmla="*/ 377 h 985"/>
                <a:gd name="T52" fmla="*/ 27 w 1227"/>
                <a:gd name="T53" fmla="*/ 542 h 985"/>
                <a:gd name="T54" fmla="*/ 66 w 1227"/>
                <a:gd name="T55" fmla="*/ 557 h 985"/>
                <a:gd name="T56" fmla="*/ 92 w 1227"/>
                <a:gd name="T57" fmla="*/ 553 h 985"/>
                <a:gd name="T58" fmla="*/ 116 w 1227"/>
                <a:gd name="T59" fmla="*/ 556 h 985"/>
                <a:gd name="T60" fmla="*/ 135 w 1227"/>
                <a:gd name="T61" fmla="*/ 601 h 985"/>
                <a:gd name="T62" fmla="*/ 145 w 1227"/>
                <a:gd name="T63" fmla="*/ 624 h 985"/>
                <a:gd name="T64" fmla="*/ 161 w 1227"/>
                <a:gd name="T65" fmla="*/ 611 h 985"/>
                <a:gd name="T66" fmla="*/ 174 w 1227"/>
                <a:gd name="T67" fmla="*/ 613 h 985"/>
                <a:gd name="T68" fmla="*/ 209 w 1227"/>
                <a:gd name="T69" fmla="*/ 626 h 985"/>
                <a:gd name="T70" fmla="*/ 214 w 1227"/>
                <a:gd name="T71" fmla="*/ 642 h 985"/>
                <a:gd name="T72" fmla="*/ 218 w 1227"/>
                <a:gd name="T73" fmla="*/ 675 h 985"/>
                <a:gd name="T74" fmla="*/ 233 w 1227"/>
                <a:gd name="T75" fmla="*/ 687 h 985"/>
                <a:gd name="T76" fmla="*/ 235 w 1227"/>
                <a:gd name="T77" fmla="*/ 697 h 985"/>
                <a:gd name="T78" fmla="*/ 270 w 1227"/>
                <a:gd name="T79" fmla="*/ 720 h 985"/>
                <a:gd name="T80" fmla="*/ 290 w 1227"/>
                <a:gd name="T81" fmla="*/ 740 h 985"/>
                <a:gd name="T82" fmla="*/ 313 w 1227"/>
                <a:gd name="T83" fmla="*/ 777 h 985"/>
                <a:gd name="T84" fmla="*/ 342 w 1227"/>
                <a:gd name="T85" fmla="*/ 771 h 985"/>
                <a:gd name="T86" fmla="*/ 370 w 1227"/>
                <a:gd name="T87" fmla="*/ 759 h 985"/>
                <a:gd name="T88" fmla="*/ 390 w 1227"/>
                <a:gd name="T89" fmla="*/ 759 h 985"/>
                <a:gd name="T90" fmla="*/ 408 w 1227"/>
                <a:gd name="T91" fmla="*/ 771 h 985"/>
                <a:gd name="T92" fmla="*/ 478 w 1227"/>
                <a:gd name="T93" fmla="*/ 783 h 985"/>
                <a:gd name="T94" fmla="*/ 525 w 1227"/>
                <a:gd name="T95" fmla="*/ 802 h 985"/>
                <a:gd name="T96" fmla="*/ 567 w 1227"/>
                <a:gd name="T97" fmla="*/ 789 h 985"/>
                <a:gd name="T98" fmla="*/ 607 w 1227"/>
                <a:gd name="T99" fmla="*/ 806 h 985"/>
                <a:gd name="T100" fmla="*/ 613 w 1227"/>
                <a:gd name="T101" fmla="*/ 850 h 985"/>
                <a:gd name="T102" fmla="*/ 611 w 1227"/>
                <a:gd name="T103" fmla="*/ 879 h 985"/>
                <a:gd name="T104" fmla="*/ 645 w 1227"/>
                <a:gd name="T105" fmla="*/ 907 h 985"/>
                <a:gd name="T106" fmla="*/ 764 w 1227"/>
                <a:gd name="T107" fmla="*/ 971 h 985"/>
                <a:gd name="T108" fmla="*/ 807 w 1227"/>
                <a:gd name="T109" fmla="*/ 806 h 985"/>
                <a:gd name="T110" fmla="*/ 919 w 1227"/>
                <a:gd name="T111" fmla="*/ 634 h 985"/>
                <a:gd name="T112" fmla="*/ 988 w 1227"/>
                <a:gd name="T113" fmla="*/ 531 h 985"/>
                <a:gd name="T114" fmla="*/ 1060 w 1227"/>
                <a:gd name="T115" fmla="*/ 456 h 985"/>
                <a:gd name="T116" fmla="*/ 1165 w 1227"/>
                <a:gd name="T117" fmla="*/ 247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27" h="985">
                  <a:moveTo>
                    <a:pt x="1223" y="29"/>
                  </a:moveTo>
                  <a:lnTo>
                    <a:pt x="1222" y="30"/>
                  </a:lnTo>
                  <a:lnTo>
                    <a:pt x="1219" y="31"/>
                  </a:lnTo>
                  <a:lnTo>
                    <a:pt x="1217" y="32"/>
                  </a:lnTo>
                  <a:lnTo>
                    <a:pt x="1206" y="35"/>
                  </a:lnTo>
                  <a:lnTo>
                    <a:pt x="1206" y="35"/>
                  </a:lnTo>
                  <a:lnTo>
                    <a:pt x="1205" y="35"/>
                  </a:lnTo>
                  <a:lnTo>
                    <a:pt x="1203" y="35"/>
                  </a:lnTo>
                  <a:lnTo>
                    <a:pt x="1194" y="35"/>
                  </a:lnTo>
                  <a:lnTo>
                    <a:pt x="1194" y="36"/>
                  </a:lnTo>
                  <a:lnTo>
                    <a:pt x="1193" y="36"/>
                  </a:lnTo>
                  <a:lnTo>
                    <a:pt x="1190" y="40"/>
                  </a:lnTo>
                  <a:lnTo>
                    <a:pt x="1187" y="43"/>
                  </a:lnTo>
                  <a:lnTo>
                    <a:pt x="1187" y="43"/>
                  </a:lnTo>
                  <a:lnTo>
                    <a:pt x="1186" y="45"/>
                  </a:lnTo>
                  <a:lnTo>
                    <a:pt x="1185" y="45"/>
                  </a:lnTo>
                  <a:lnTo>
                    <a:pt x="1170" y="41"/>
                  </a:lnTo>
                  <a:lnTo>
                    <a:pt x="1158" y="40"/>
                  </a:lnTo>
                  <a:lnTo>
                    <a:pt x="1157" y="41"/>
                  </a:lnTo>
                  <a:lnTo>
                    <a:pt x="1156" y="41"/>
                  </a:lnTo>
                  <a:lnTo>
                    <a:pt x="1152" y="41"/>
                  </a:lnTo>
                  <a:lnTo>
                    <a:pt x="1152" y="40"/>
                  </a:lnTo>
                  <a:lnTo>
                    <a:pt x="1137" y="35"/>
                  </a:lnTo>
                  <a:lnTo>
                    <a:pt x="1133" y="29"/>
                  </a:lnTo>
                  <a:lnTo>
                    <a:pt x="1133" y="28"/>
                  </a:lnTo>
                  <a:lnTo>
                    <a:pt x="1131" y="28"/>
                  </a:lnTo>
                  <a:lnTo>
                    <a:pt x="1131" y="26"/>
                  </a:lnTo>
                  <a:lnTo>
                    <a:pt x="1131" y="26"/>
                  </a:lnTo>
                  <a:lnTo>
                    <a:pt x="1130" y="26"/>
                  </a:lnTo>
                  <a:lnTo>
                    <a:pt x="1130" y="26"/>
                  </a:lnTo>
                  <a:lnTo>
                    <a:pt x="1129" y="26"/>
                  </a:lnTo>
                  <a:lnTo>
                    <a:pt x="1128" y="26"/>
                  </a:lnTo>
                  <a:lnTo>
                    <a:pt x="1123" y="30"/>
                  </a:lnTo>
                  <a:lnTo>
                    <a:pt x="1122" y="30"/>
                  </a:lnTo>
                  <a:lnTo>
                    <a:pt x="1120" y="34"/>
                  </a:lnTo>
                  <a:lnTo>
                    <a:pt x="1119" y="35"/>
                  </a:lnTo>
                  <a:lnTo>
                    <a:pt x="1119" y="35"/>
                  </a:lnTo>
                  <a:lnTo>
                    <a:pt x="1117" y="36"/>
                  </a:lnTo>
                  <a:lnTo>
                    <a:pt x="1116" y="37"/>
                  </a:lnTo>
                  <a:lnTo>
                    <a:pt x="1114" y="37"/>
                  </a:lnTo>
                  <a:lnTo>
                    <a:pt x="1106" y="38"/>
                  </a:lnTo>
                  <a:lnTo>
                    <a:pt x="1096" y="40"/>
                  </a:lnTo>
                  <a:lnTo>
                    <a:pt x="1096" y="41"/>
                  </a:lnTo>
                  <a:lnTo>
                    <a:pt x="1084" y="45"/>
                  </a:lnTo>
                  <a:lnTo>
                    <a:pt x="1076" y="48"/>
                  </a:lnTo>
                  <a:lnTo>
                    <a:pt x="1076" y="49"/>
                  </a:lnTo>
                  <a:lnTo>
                    <a:pt x="1074" y="49"/>
                  </a:lnTo>
                  <a:lnTo>
                    <a:pt x="1074" y="51"/>
                  </a:lnTo>
                  <a:lnTo>
                    <a:pt x="1074" y="51"/>
                  </a:lnTo>
                  <a:lnTo>
                    <a:pt x="1074" y="52"/>
                  </a:lnTo>
                  <a:lnTo>
                    <a:pt x="1077" y="59"/>
                  </a:lnTo>
                  <a:lnTo>
                    <a:pt x="1078" y="60"/>
                  </a:lnTo>
                  <a:lnTo>
                    <a:pt x="1080" y="70"/>
                  </a:lnTo>
                  <a:lnTo>
                    <a:pt x="1076" y="87"/>
                  </a:lnTo>
                  <a:lnTo>
                    <a:pt x="1074" y="87"/>
                  </a:lnTo>
                  <a:lnTo>
                    <a:pt x="1074" y="88"/>
                  </a:lnTo>
                  <a:lnTo>
                    <a:pt x="1073" y="88"/>
                  </a:lnTo>
                  <a:lnTo>
                    <a:pt x="1056" y="94"/>
                  </a:lnTo>
                  <a:lnTo>
                    <a:pt x="1055" y="94"/>
                  </a:lnTo>
                  <a:lnTo>
                    <a:pt x="1051" y="91"/>
                  </a:lnTo>
                  <a:lnTo>
                    <a:pt x="1050" y="91"/>
                  </a:lnTo>
                  <a:lnTo>
                    <a:pt x="1050" y="89"/>
                  </a:lnTo>
                  <a:lnTo>
                    <a:pt x="1049" y="87"/>
                  </a:lnTo>
                  <a:lnTo>
                    <a:pt x="1048" y="83"/>
                  </a:lnTo>
                  <a:lnTo>
                    <a:pt x="1048" y="83"/>
                  </a:lnTo>
                  <a:lnTo>
                    <a:pt x="1031" y="88"/>
                  </a:lnTo>
                  <a:lnTo>
                    <a:pt x="1031" y="88"/>
                  </a:lnTo>
                  <a:lnTo>
                    <a:pt x="1028" y="91"/>
                  </a:lnTo>
                  <a:lnTo>
                    <a:pt x="1027" y="93"/>
                  </a:lnTo>
                  <a:lnTo>
                    <a:pt x="1026" y="94"/>
                  </a:lnTo>
                  <a:lnTo>
                    <a:pt x="1026" y="95"/>
                  </a:lnTo>
                  <a:lnTo>
                    <a:pt x="1026" y="97"/>
                  </a:lnTo>
                  <a:lnTo>
                    <a:pt x="1021" y="104"/>
                  </a:lnTo>
                  <a:lnTo>
                    <a:pt x="1020" y="105"/>
                  </a:lnTo>
                  <a:lnTo>
                    <a:pt x="1015" y="109"/>
                  </a:lnTo>
                  <a:lnTo>
                    <a:pt x="1010" y="109"/>
                  </a:lnTo>
                  <a:lnTo>
                    <a:pt x="1009" y="109"/>
                  </a:lnTo>
                  <a:lnTo>
                    <a:pt x="1009" y="109"/>
                  </a:lnTo>
                  <a:lnTo>
                    <a:pt x="1009" y="109"/>
                  </a:lnTo>
                  <a:lnTo>
                    <a:pt x="1008" y="108"/>
                  </a:lnTo>
                  <a:lnTo>
                    <a:pt x="1008" y="106"/>
                  </a:lnTo>
                  <a:lnTo>
                    <a:pt x="1005" y="99"/>
                  </a:lnTo>
                  <a:lnTo>
                    <a:pt x="1007" y="92"/>
                  </a:lnTo>
                  <a:lnTo>
                    <a:pt x="1007" y="92"/>
                  </a:lnTo>
                  <a:lnTo>
                    <a:pt x="1007" y="91"/>
                  </a:lnTo>
                  <a:lnTo>
                    <a:pt x="1007" y="89"/>
                  </a:lnTo>
                  <a:lnTo>
                    <a:pt x="1007" y="82"/>
                  </a:lnTo>
                  <a:lnTo>
                    <a:pt x="1007" y="82"/>
                  </a:lnTo>
                  <a:lnTo>
                    <a:pt x="1000" y="76"/>
                  </a:lnTo>
                  <a:lnTo>
                    <a:pt x="986" y="59"/>
                  </a:lnTo>
                  <a:lnTo>
                    <a:pt x="986" y="58"/>
                  </a:lnTo>
                  <a:lnTo>
                    <a:pt x="986" y="58"/>
                  </a:lnTo>
                  <a:lnTo>
                    <a:pt x="964" y="45"/>
                  </a:lnTo>
                  <a:lnTo>
                    <a:pt x="963" y="45"/>
                  </a:lnTo>
                  <a:lnTo>
                    <a:pt x="962" y="45"/>
                  </a:lnTo>
                  <a:lnTo>
                    <a:pt x="960" y="45"/>
                  </a:lnTo>
                  <a:lnTo>
                    <a:pt x="959" y="45"/>
                  </a:lnTo>
                  <a:lnTo>
                    <a:pt x="958" y="45"/>
                  </a:lnTo>
                  <a:lnTo>
                    <a:pt x="954" y="46"/>
                  </a:lnTo>
                  <a:lnTo>
                    <a:pt x="950" y="46"/>
                  </a:lnTo>
                  <a:lnTo>
                    <a:pt x="948" y="46"/>
                  </a:lnTo>
                  <a:lnTo>
                    <a:pt x="935" y="43"/>
                  </a:lnTo>
                  <a:lnTo>
                    <a:pt x="934" y="43"/>
                  </a:lnTo>
                  <a:lnTo>
                    <a:pt x="933" y="43"/>
                  </a:lnTo>
                  <a:lnTo>
                    <a:pt x="929" y="38"/>
                  </a:lnTo>
                  <a:lnTo>
                    <a:pt x="928" y="37"/>
                  </a:lnTo>
                  <a:lnTo>
                    <a:pt x="927" y="36"/>
                  </a:lnTo>
                  <a:lnTo>
                    <a:pt x="927" y="35"/>
                  </a:lnTo>
                  <a:lnTo>
                    <a:pt x="923" y="30"/>
                  </a:lnTo>
                  <a:lnTo>
                    <a:pt x="922" y="29"/>
                  </a:lnTo>
                  <a:lnTo>
                    <a:pt x="920" y="29"/>
                  </a:lnTo>
                  <a:lnTo>
                    <a:pt x="918" y="29"/>
                  </a:lnTo>
                  <a:lnTo>
                    <a:pt x="907" y="29"/>
                  </a:lnTo>
                  <a:lnTo>
                    <a:pt x="906" y="29"/>
                  </a:lnTo>
                  <a:lnTo>
                    <a:pt x="904" y="29"/>
                  </a:lnTo>
                  <a:lnTo>
                    <a:pt x="904" y="30"/>
                  </a:lnTo>
                  <a:lnTo>
                    <a:pt x="902" y="31"/>
                  </a:lnTo>
                  <a:lnTo>
                    <a:pt x="901" y="31"/>
                  </a:lnTo>
                  <a:lnTo>
                    <a:pt x="894" y="32"/>
                  </a:lnTo>
                  <a:lnTo>
                    <a:pt x="891" y="32"/>
                  </a:lnTo>
                  <a:lnTo>
                    <a:pt x="890" y="32"/>
                  </a:lnTo>
                  <a:lnTo>
                    <a:pt x="881" y="31"/>
                  </a:lnTo>
                  <a:lnTo>
                    <a:pt x="864" y="31"/>
                  </a:lnTo>
                  <a:lnTo>
                    <a:pt x="856" y="29"/>
                  </a:lnTo>
                  <a:lnTo>
                    <a:pt x="855" y="29"/>
                  </a:lnTo>
                  <a:lnTo>
                    <a:pt x="855" y="28"/>
                  </a:lnTo>
                  <a:lnTo>
                    <a:pt x="855" y="26"/>
                  </a:lnTo>
                  <a:lnTo>
                    <a:pt x="855" y="25"/>
                  </a:lnTo>
                  <a:lnTo>
                    <a:pt x="854" y="24"/>
                  </a:lnTo>
                  <a:lnTo>
                    <a:pt x="851" y="24"/>
                  </a:lnTo>
                  <a:lnTo>
                    <a:pt x="849" y="24"/>
                  </a:lnTo>
                  <a:lnTo>
                    <a:pt x="847" y="24"/>
                  </a:lnTo>
                  <a:lnTo>
                    <a:pt x="843" y="25"/>
                  </a:lnTo>
                  <a:lnTo>
                    <a:pt x="842" y="25"/>
                  </a:lnTo>
                  <a:lnTo>
                    <a:pt x="841" y="26"/>
                  </a:lnTo>
                  <a:lnTo>
                    <a:pt x="826" y="37"/>
                  </a:lnTo>
                  <a:lnTo>
                    <a:pt x="819" y="41"/>
                  </a:lnTo>
                  <a:lnTo>
                    <a:pt x="808" y="48"/>
                  </a:lnTo>
                  <a:lnTo>
                    <a:pt x="799" y="58"/>
                  </a:lnTo>
                  <a:lnTo>
                    <a:pt x="798" y="59"/>
                  </a:lnTo>
                  <a:lnTo>
                    <a:pt x="797" y="59"/>
                  </a:lnTo>
                  <a:lnTo>
                    <a:pt x="796" y="60"/>
                  </a:lnTo>
                  <a:lnTo>
                    <a:pt x="796" y="60"/>
                  </a:lnTo>
                  <a:lnTo>
                    <a:pt x="788" y="63"/>
                  </a:lnTo>
                  <a:lnTo>
                    <a:pt x="788" y="63"/>
                  </a:lnTo>
                  <a:lnTo>
                    <a:pt x="780" y="61"/>
                  </a:lnTo>
                  <a:lnTo>
                    <a:pt x="774" y="61"/>
                  </a:lnTo>
                  <a:lnTo>
                    <a:pt x="769" y="60"/>
                  </a:lnTo>
                  <a:lnTo>
                    <a:pt x="763" y="60"/>
                  </a:lnTo>
                  <a:lnTo>
                    <a:pt x="757" y="59"/>
                  </a:lnTo>
                  <a:lnTo>
                    <a:pt x="754" y="59"/>
                  </a:lnTo>
                  <a:lnTo>
                    <a:pt x="753" y="59"/>
                  </a:lnTo>
                  <a:lnTo>
                    <a:pt x="746" y="58"/>
                  </a:lnTo>
                  <a:lnTo>
                    <a:pt x="741" y="58"/>
                  </a:lnTo>
                  <a:lnTo>
                    <a:pt x="721" y="55"/>
                  </a:lnTo>
                  <a:lnTo>
                    <a:pt x="719" y="55"/>
                  </a:lnTo>
                  <a:lnTo>
                    <a:pt x="718" y="55"/>
                  </a:lnTo>
                  <a:lnTo>
                    <a:pt x="717" y="54"/>
                  </a:lnTo>
                  <a:lnTo>
                    <a:pt x="714" y="54"/>
                  </a:lnTo>
                  <a:lnTo>
                    <a:pt x="712" y="54"/>
                  </a:lnTo>
                  <a:lnTo>
                    <a:pt x="710" y="54"/>
                  </a:lnTo>
                  <a:lnTo>
                    <a:pt x="672" y="49"/>
                  </a:lnTo>
                  <a:lnTo>
                    <a:pt x="668" y="49"/>
                  </a:lnTo>
                  <a:lnTo>
                    <a:pt x="654" y="48"/>
                  </a:lnTo>
                  <a:lnTo>
                    <a:pt x="645" y="47"/>
                  </a:lnTo>
                  <a:lnTo>
                    <a:pt x="642" y="47"/>
                  </a:lnTo>
                  <a:lnTo>
                    <a:pt x="638" y="47"/>
                  </a:lnTo>
                  <a:lnTo>
                    <a:pt x="633" y="46"/>
                  </a:lnTo>
                  <a:lnTo>
                    <a:pt x="631" y="46"/>
                  </a:lnTo>
                  <a:lnTo>
                    <a:pt x="621" y="45"/>
                  </a:lnTo>
                  <a:lnTo>
                    <a:pt x="616" y="45"/>
                  </a:lnTo>
                  <a:lnTo>
                    <a:pt x="580" y="41"/>
                  </a:lnTo>
                  <a:lnTo>
                    <a:pt x="570" y="40"/>
                  </a:lnTo>
                  <a:lnTo>
                    <a:pt x="567" y="40"/>
                  </a:lnTo>
                  <a:lnTo>
                    <a:pt x="563" y="40"/>
                  </a:lnTo>
                  <a:lnTo>
                    <a:pt x="555" y="38"/>
                  </a:lnTo>
                  <a:lnTo>
                    <a:pt x="546" y="37"/>
                  </a:lnTo>
                  <a:lnTo>
                    <a:pt x="542" y="37"/>
                  </a:lnTo>
                  <a:lnTo>
                    <a:pt x="522" y="35"/>
                  </a:lnTo>
                  <a:lnTo>
                    <a:pt x="515" y="35"/>
                  </a:lnTo>
                  <a:lnTo>
                    <a:pt x="508" y="34"/>
                  </a:lnTo>
                  <a:lnTo>
                    <a:pt x="502" y="34"/>
                  </a:lnTo>
                  <a:lnTo>
                    <a:pt x="494" y="32"/>
                  </a:lnTo>
                  <a:lnTo>
                    <a:pt x="493" y="32"/>
                  </a:lnTo>
                  <a:lnTo>
                    <a:pt x="478" y="31"/>
                  </a:lnTo>
                  <a:lnTo>
                    <a:pt x="468" y="30"/>
                  </a:lnTo>
                  <a:lnTo>
                    <a:pt x="464" y="30"/>
                  </a:lnTo>
                  <a:lnTo>
                    <a:pt x="461" y="30"/>
                  </a:lnTo>
                  <a:lnTo>
                    <a:pt x="461" y="30"/>
                  </a:lnTo>
                  <a:lnTo>
                    <a:pt x="460" y="30"/>
                  </a:lnTo>
                  <a:lnTo>
                    <a:pt x="454" y="29"/>
                  </a:lnTo>
                  <a:lnTo>
                    <a:pt x="454" y="29"/>
                  </a:lnTo>
                  <a:lnTo>
                    <a:pt x="453" y="29"/>
                  </a:lnTo>
                  <a:lnTo>
                    <a:pt x="452" y="29"/>
                  </a:lnTo>
                  <a:lnTo>
                    <a:pt x="450" y="29"/>
                  </a:lnTo>
                  <a:lnTo>
                    <a:pt x="449" y="29"/>
                  </a:lnTo>
                  <a:lnTo>
                    <a:pt x="448" y="29"/>
                  </a:lnTo>
                  <a:lnTo>
                    <a:pt x="447" y="29"/>
                  </a:lnTo>
                  <a:lnTo>
                    <a:pt x="447" y="29"/>
                  </a:lnTo>
                  <a:lnTo>
                    <a:pt x="444" y="29"/>
                  </a:lnTo>
                  <a:lnTo>
                    <a:pt x="443" y="28"/>
                  </a:lnTo>
                  <a:lnTo>
                    <a:pt x="442" y="28"/>
                  </a:lnTo>
                  <a:lnTo>
                    <a:pt x="441" y="28"/>
                  </a:lnTo>
                  <a:lnTo>
                    <a:pt x="441" y="28"/>
                  </a:lnTo>
                  <a:lnTo>
                    <a:pt x="438" y="28"/>
                  </a:lnTo>
                  <a:lnTo>
                    <a:pt x="391" y="24"/>
                  </a:lnTo>
                  <a:lnTo>
                    <a:pt x="384" y="23"/>
                  </a:lnTo>
                  <a:lnTo>
                    <a:pt x="378" y="23"/>
                  </a:lnTo>
                  <a:lnTo>
                    <a:pt x="373" y="23"/>
                  </a:lnTo>
                  <a:lnTo>
                    <a:pt x="367" y="21"/>
                  </a:lnTo>
                  <a:lnTo>
                    <a:pt x="362" y="21"/>
                  </a:lnTo>
                  <a:lnTo>
                    <a:pt x="357" y="21"/>
                  </a:lnTo>
                  <a:lnTo>
                    <a:pt x="353" y="20"/>
                  </a:lnTo>
                  <a:lnTo>
                    <a:pt x="350" y="20"/>
                  </a:lnTo>
                  <a:lnTo>
                    <a:pt x="338" y="19"/>
                  </a:lnTo>
                  <a:lnTo>
                    <a:pt x="334" y="19"/>
                  </a:lnTo>
                  <a:lnTo>
                    <a:pt x="330" y="19"/>
                  </a:lnTo>
                  <a:lnTo>
                    <a:pt x="327" y="19"/>
                  </a:lnTo>
                  <a:lnTo>
                    <a:pt x="323" y="19"/>
                  </a:lnTo>
                  <a:lnTo>
                    <a:pt x="317" y="18"/>
                  </a:lnTo>
                  <a:lnTo>
                    <a:pt x="311" y="18"/>
                  </a:lnTo>
                  <a:lnTo>
                    <a:pt x="309" y="18"/>
                  </a:lnTo>
                  <a:lnTo>
                    <a:pt x="302" y="17"/>
                  </a:lnTo>
                  <a:lnTo>
                    <a:pt x="299" y="17"/>
                  </a:lnTo>
                  <a:lnTo>
                    <a:pt x="294" y="17"/>
                  </a:lnTo>
                  <a:lnTo>
                    <a:pt x="292" y="17"/>
                  </a:lnTo>
                  <a:lnTo>
                    <a:pt x="289" y="15"/>
                  </a:lnTo>
                  <a:lnTo>
                    <a:pt x="287" y="15"/>
                  </a:lnTo>
                  <a:lnTo>
                    <a:pt x="284" y="15"/>
                  </a:lnTo>
                  <a:lnTo>
                    <a:pt x="281" y="15"/>
                  </a:lnTo>
                  <a:lnTo>
                    <a:pt x="276" y="15"/>
                  </a:lnTo>
                  <a:lnTo>
                    <a:pt x="267" y="14"/>
                  </a:lnTo>
                  <a:lnTo>
                    <a:pt x="260" y="14"/>
                  </a:lnTo>
                  <a:lnTo>
                    <a:pt x="248" y="13"/>
                  </a:lnTo>
                  <a:lnTo>
                    <a:pt x="246" y="13"/>
                  </a:lnTo>
                  <a:lnTo>
                    <a:pt x="241" y="13"/>
                  </a:lnTo>
                  <a:lnTo>
                    <a:pt x="237" y="12"/>
                  </a:lnTo>
                  <a:lnTo>
                    <a:pt x="231" y="12"/>
                  </a:lnTo>
                  <a:lnTo>
                    <a:pt x="226" y="12"/>
                  </a:lnTo>
                  <a:lnTo>
                    <a:pt x="220" y="11"/>
                  </a:lnTo>
                  <a:lnTo>
                    <a:pt x="213" y="11"/>
                  </a:lnTo>
                  <a:lnTo>
                    <a:pt x="209" y="11"/>
                  </a:lnTo>
                  <a:lnTo>
                    <a:pt x="204" y="11"/>
                  </a:lnTo>
                  <a:lnTo>
                    <a:pt x="202" y="11"/>
                  </a:lnTo>
                  <a:lnTo>
                    <a:pt x="201" y="9"/>
                  </a:lnTo>
                  <a:lnTo>
                    <a:pt x="199" y="9"/>
                  </a:lnTo>
                  <a:lnTo>
                    <a:pt x="164" y="7"/>
                  </a:lnTo>
                  <a:lnTo>
                    <a:pt x="141" y="6"/>
                  </a:lnTo>
                  <a:lnTo>
                    <a:pt x="134" y="6"/>
                  </a:lnTo>
                  <a:lnTo>
                    <a:pt x="129" y="6"/>
                  </a:lnTo>
                  <a:lnTo>
                    <a:pt x="104" y="3"/>
                  </a:lnTo>
                  <a:lnTo>
                    <a:pt x="99" y="3"/>
                  </a:lnTo>
                  <a:lnTo>
                    <a:pt x="88" y="3"/>
                  </a:lnTo>
                  <a:lnTo>
                    <a:pt x="80" y="2"/>
                  </a:lnTo>
                  <a:lnTo>
                    <a:pt x="73" y="2"/>
                  </a:lnTo>
                  <a:lnTo>
                    <a:pt x="58" y="1"/>
                  </a:lnTo>
                  <a:lnTo>
                    <a:pt x="48" y="1"/>
                  </a:lnTo>
                  <a:lnTo>
                    <a:pt x="47" y="1"/>
                  </a:lnTo>
                  <a:lnTo>
                    <a:pt x="32" y="0"/>
                  </a:lnTo>
                  <a:lnTo>
                    <a:pt x="12" y="377"/>
                  </a:lnTo>
                  <a:lnTo>
                    <a:pt x="2" y="520"/>
                  </a:lnTo>
                  <a:lnTo>
                    <a:pt x="2" y="531"/>
                  </a:lnTo>
                  <a:lnTo>
                    <a:pt x="0" y="532"/>
                  </a:lnTo>
                  <a:lnTo>
                    <a:pt x="3" y="536"/>
                  </a:lnTo>
                  <a:lnTo>
                    <a:pt x="7" y="540"/>
                  </a:lnTo>
                  <a:lnTo>
                    <a:pt x="14" y="542"/>
                  </a:lnTo>
                  <a:lnTo>
                    <a:pt x="20" y="542"/>
                  </a:lnTo>
                  <a:lnTo>
                    <a:pt x="21" y="542"/>
                  </a:lnTo>
                  <a:lnTo>
                    <a:pt x="25" y="542"/>
                  </a:lnTo>
                  <a:lnTo>
                    <a:pt x="27" y="542"/>
                  </a:lnTo>
                  <a:lnTo>
                    <a:pt x="36" y="543"/>
                  </a:lnTo>
                  <a:lnTo>
                    <a:pt x="49" y="550"/>
                  </a:lnTo>
                  <a:lnTo>
                    <a:pt x="50" y="551"/>
                  </a:lnTo>
                  <a:lnTo>
                    <a:pt x="59" y="557"/>
                  </a:lnTo>
                  <a:lnTo>
                    <a:pt x="60" y="559"/>
                  </a:lnTo>
                  <a:lnTo>
                    <a:pt x="60" y="560"/>
                  </a:lnTo>
                  <a:lnTo>
                    <a:pt x="61" y="560"/>
                  </a:lnTo>
                  <a:lnTo>
                    <a:pt x="61" y="560"/>
                  </a:lnTo>
                  <a:lnTo>
                    <a:pt x="65" y="559"/>
                  </a:lnTo>
                  <a:lnTo>
                    <a:pt x="66" y="557"/>
                  </a:lnTo>
                  <a:lnTo>
                    <a:pt x="66" y="557"/>
                  </a:lnTo>
                  <a:lnTo>
                    <a:pt x="67" y="555"/>
                  </a:lnTo>
                  <a:lnTo>
                    <a:pt x="70" y="551"/>
                  </a:lnTo>
                  <a:lnTo>
                    <a:pt x="71" y="551"/>
                  </a:lnTo>
                  <a:lnTo>
                    <a:pt x="73" y="550"/>
                  </a:lnTo>
                  <a:lnTo>
                    <a:pt x="78" y="549"/>
                  </a:lnTo>
                  <a:lnTo>
                    <a:pt x="80" y="549"/>
                  </a:lnTo>
                  <a:lnTo>
                    <a:pt x="81" y="549"/>
                  </a:lnTo>
                  <a:lnTo>
                    <a:pt x="84" y="551"/>
                  </a:lnTo>
                  <a:lnTo>
                    <a:pt x="92" y="553"/>
                  </a:lnTo>
                  <a:lnTo>
                    <a:pt x="92" y="553"/>
                  </a:lnTo>
                  <a:lnTo>
                    <a:pt x="99" y="553"/>
                  </a:lnTo>
                  <a:lnTo>
                    <a:pt x="100" y="553"/>
                  </a:lnTo>
                  <a:lnTo>
                    <a:pt x="100" y="553"/>
                  </a:lnTo>
                  <a:lnTo>
                    <a:pt x="103" y="551"/>
                  </a:lnTo>
                  <a:lnTo>
                    <a:pt x="103" y="551"/>
                  </a:lnTo>
                  <a:lnTo>
                    <a:pt x="104" y="551"/>
                  </a:lnTo>
                  <a:lnTo>
                    <a:pt x="105" y="551"/>
                  </a:lnTo>
                  <a:lnTo>
                    <a:pt x="106" y="551"/>
                  </a:lnTo>
                  <a:lnTo>
                    <a:pt x="116" y="556"/>
                  </a:lnTo>
                  <a:lnTo>
                    <a:pt x="116" y="556"/>
                  </a:lnTo>
                  <a:lnTo>
                    <a:pt x="122" y="561"/>
                  </a:lnTo>
                  <a:lnTo>
                    <a:pt x="123" y="562"/>
                  </a:lnTo>
                  <a:lnTo>
                    <a:pt x="133" y="583"/>
                  </a:lnTo>
                  <a:lnTo>
                    <a:pt x="133" y="586"/>
                  </a:lnTo>
                  <a:lnTo>
                    <a:pt x="132" y="597"/>
                  </a:lnTo>
                  <a:lnTo>
                    <a:pt x="132" y="599"/>
                  </a:lnTo>
                  <a:lnTo>
                    <a:pt x="133" y="599"/>
                  </a:lnTo>
                  <a:lnTo>
                    <a:pt x="134" y="600"/>
                  </a:lnTo>
                  <a:lnTo>
                    <a:pt x="135" y="601"/>
                  </a:lnTo>
                  <a:lnTo>
                    <a:pt x="138" y="603"/>
                  </a:lnTo>
                  <a:lnTo>
                    <a:pt x="139" y="605"/>
                  </a:lnTo>
                  <a:lnTo>
                    <a:pt x="140" y="606"/>
                  </a:lnTo>
                  <a:lnTo>
                    <a:pt x="140" y="607"/>
                  </a:lnTo>
                  <a:lnTo>
                    <a:pt x="144" y="618"/>
                  </a:lnTo>
                  <a:lnTo>
                    <a:pt x="144" y="619"/>
                  </a:lnTo>
                  <a:lnTo>
                    <a:pt x="143" y="620"/>
                  </a:lnTo>
                  <a:lnTo>
                    <a:pt x="143" y="622"/>
                  </a:lnTo>
                  <a:lnTo>
                    <a:pt x="144" y="623"/>
                  </a:lnTo>
                  <a:lnTo>
                    <a:pt x="145" y="624"/>
                  </a:lnTo>
                  <a:lnTo>
                    <a:pt x="145" y="624"/>
                  </a:lnTo>
                  <a:lnTo>
                    <a:pt x="146" y="625"/>
                  </a:lnTo>
                  <a:lnTo>
                    <a:pt x="152" y="628"/>
                  </a:lnTo>
                  <a:lnTo>
                    <a:pt x="153" y="628"/>
                  </a:lnTo>
                  <a:lnTo>
                    <a:pt x="153" y="626"/>
                  </a:lnTo>
                  <a:lnTo>
                    <a:pt x="155" y="626"/>
                  </a:lnTo>
                  <a:lnTo>
                    <a:pt x="157" y="622"/>
                  </a:lnTo>
                  <a:lnTo>
                    <a:pt x="158" y="617"/>
                  </a:lnTo>
                  <a:lnTo>
                    <a:pt x="158" y="617"/>
                  </a:lnTo>
                  <a:lnTo>
                    <a:pt x="161" y="611"/>
                  </a:lnTo>
                  <a:lnTo>
                    <a:pt x="162" y="610"/>
                  </a:lnTo>
                  <a:lnTo>
                    <a:pt x="163" y="608"/>
                  </a:lnTo>
                  <a:lnTo>
                    <a:pt x="163" y="607"/>
                  </a:lnTo>
                  <a:lnTo>
                    <a:pt x="168" y="606"/>
                  </a:lnTo>
                  <a:lnTo>
                    <a:pt x="168" y="606"/>
                  </a:lnTo>
                  <a:lnTo>
                    <a:pt x="169" y="606"/>
                  </a:lnTo>
                  <a:lnTo>
                    <a:pt x="173" y="610"/>
                  </a:lnTo>
                  <a:lnTo>
                    <a:pt x="174" y="611"/>
                  </a:lnTo>
                  <a:lnTo>
                    <a:pt x="174" y="611"/>
                  </a:lnTo>
                  <a:lnTo>
                    <a:pt x="174" y="613"/>
                  </a:lnTo>
                  <a:lnTo>
                    <a:pt x="185" y="618"/>
                  </a:lnTo>
                  <a:lnTo>
                    <a:pt x="190" y="619"/>
                  </a:lnTo>
                  <a:lnTo>
                    <a:pt x="193" y="620"/>
                  </a:lnTo>
                  <a:lnTo>
                    <a:pt x="193" y="620"/>
                  </a:lnTo>
                  <a:lnTo>
                    <a:pt x="195" y="620"/>
                  </a:lnTo>
                  <a:lnTo>
                    <a:pt x="195" y="620"/>
                  </a:lnTo>
                  <a:lnTo>
                    <a:pt x="196" y="619"/>
                  </a:lnTo>
                  <a:lnTo>
                    <a:pt x="197" y="620"/>
                  </a:lnTo>
                  <a:lnTo>
                    <a:pt x="198" y="620"/>
                  </a:lnTo>
                  <a:lnTo>
                    <a:pt x="209" y="626"/>
                  </a:lnTo>
                  <a:lnTo>
                    <a:pt x="209" y="628"/>
                  </a:lnTo>
                  <a:lnTo>
                    <a:pt x="215" y="631"/>
                  </a:lnTo>
                  <a:lnTo>
                    <a:pt x="215" y="631"/>
                  </a:lnTo>
                  <a:lnTo>
                    <a:pt x="216" y="634"/>
                  </a:lnTo>
                  <a:lnTo>
                    <a:pt x="216" y="634"/>
                  </a:lnTo>
                  <a:lnTo>
                    <a:pt x="216" y="640"/>
                  </a:lnTo>
                  <a:lnTo>
                    <a:pt x="215" y="641"/>
                  </a:lnTo>
                  <a:lnTo>
                    <a:pt x="215" y="641"/>
                  </a:lnTo>
                  <a:lnTo>
                    <a:pt x="215" y="642"/>
                  </a:lnTo>
                  <a:lnTo>
                    <a:pt x="214" y="642"/>
                  </a:lnTo>
                  <a:lnTo>
                    <a:pt x="214" y="643"/>
                  </a:lnTo>
                  <a:lnTo>
                    <a:pt x="213" y="651"/>
                  </a:lnTo>
                  <a:lnTo>
                    <a:pt x="213" y="651"/>
                  </a:lnTo>
                  <a:lnTo>
                    <a:pt x="213" y="659"/>
                  </a:lnTo>
                  <a:lnTo>
                    <a:pt x="214" y="662"/>
                  </a:lnTo>
                  <a:lnTo>
                    <a:pt x="214" y="664"/>
                  </a:lnTo>
                  <a:lnTo>
                    <a:pt x="214" y="665"/>
                  </a:lnTo>
                  <a:lnTo>
                    <a:pt x="216" y="673"/>
                  </a:lnTo>
                  <a:lnTo>
                    <a:pt x="218" y="674"/>
                  </a:lnTo>
                  <a:lnTo>
                    <a:pt x="218" y="675"/>
                  </a:lnTo>
                  <a:lnTo>
                    <a:pt x="222" y="677"/>
                  </a:lnTo>
                  <a:lnTo>
                    <a:pt x="224" y="679"/>
                  </a:lnTo>
                  <a:lnTo>
                    <a:pt x="226" y="679"/>
                  </a:lnTo>
                  <a:lnTo>
                    <a:pt x="230" y="680"/>
                  </a:lnTo>
                  <a:lnTo>
                    <a:pt x="231" y="680"/>
                  </a:lnTo>
                  <a:lnTo>
                    <a:pt x="231" y="681"/>
                  </a:lnTo>
                  <a:lnTo>
                    <a:pt x="233" y="686"/>
                  </a:lnTo>
                  <a:lnTo>
                    <a:pt x="233" y="686"/>
                  </a:lnTo>
                  <a:lnTo>
                    <a:pt x="233" y="687"/>
                  </a:lnTo>
                  <a:lnTo>
                    <a:pt x="233" y="687"/>
                  </a:lnTo>
                  <a:lnTo>
                    <a:pt x="232" y="688"/>
                  </a:lnTo>
                  <a:lnTo>
                    <a:pt x="231" y="690"/>
                  </a:lnTo>
                  <a:lnTo>
                    <a:pt x="231" y="690"/>
                  </a:lnTo>
                  <a:lnTo>
                    <a:pt x="231" y="691"/>
                  </a:lnTo>
                  <a:lnTo>
                    <a:pt x="231" y="692"/>
                  </a:lnTo>
                  <a:lnTo>
                    <a:pt x="231" y="692"/>
                  </a:lnTo>
                  <a:lnTo>
                    <a:pt x="231" y="693"/>
                  </a:lnTo>
                  <a:lnTo>
                    <a:pt x="232" y="693"/>
                  </a:lnTo>
                  <a:lnTo>
                    <a:pt x="232" y="694"/>
                  </a:lnTo>
                  <a:lnTo>
                    <a:pt x="235" y="697"/>
                  </a:lnTo>
                  <a:lnTo>
                    <a:pt x="237" y="698"/>
                  </a:lnTo>
                  <a:lnTo>
                    <a:pt x="237" y="699"/>
                  </a:lnTo>
                  <a:lnTo>
                    <a:pt x="238" y="699"/>
                  </a:lnTo>
                  <a:lnTo>
                    <a:pt x="241" y="698"/>
                  </a:lnTo>
                  <a:lnTo>
                    <a:pt x="241" y="698"/>
                  </a:lnTo>
                  <a:lnTo>
                    <a:pt x="242" y="698"/>
                  </a:lnTo>
                  <a:lnTo>
                    <a:pt x="247" y="700"/>
                  </a:lnTo>
                  <a:lnTo>
                    <a:pt x="247" y="702"/>
                  </a:lnTo>
                  <a:lnTo>
                    <a:pt x="259" y="713"/>
                  </a:lnTo>
                  <a:lnTo>
                    <a:pt x="270" y="720"/>
                  </a:lnTo>
                  <a:lnTo>
                    <a:pt x="272" y="720"/>
                  </a:lnTo>
                  <a:lnTo>
                    <a:pt x="273" y="721"/>
                  </a:lnTo>
                  <a:lnTo>
                    <a:pt x="275" y="723"/>
                  </a:lnTo>
                  <a:lnTo>
                    <a:pt x="276" y="725"/>
                  </a:lnTo>
                  <a:lnTo>
                    <a:pt x="277" y="727"/>
                  </a:lnTo>
                  <a:lnTo>
                    <a:pt x="279" y="731"/>
                  </a:lnTo>
                  <a:lnTo>
                    <a:pt x="279" y="732"/>
                  </a:lnTo>
                  <a:lnTo>
                    <a:pt x="287" y="739"/>
                  </a:lnTo>
                  <a:lnTo>
                    <a:pt x="288" y="740"/>
                  </a:lnTo>
                  <a:lnTo>
                    <a:pt x="290" y="740"/>
                  </a:lnTo>
                  <a:lnTo>
                    <a:pt x="292" y="742"/>
                  </a:lnTo>
                  <a:lnTo>
                    <a:pt x="293" y="743"/>
                  </a:lnTo>
                  <a:lnTo>
                    <a:pt x="294" y="744"/>
                  </a:lnTo>
                  <a:lnTo>
                    <a:pt x="295" y="747"/>
                  </a:lnTo>
                  <a:lnTo>
                    <a:pt x="295" y="748"/>
                  </a:lnTo>
                  <a:lnTo>
                    <a:pt x="296" y="750"/>
                  </a:lnTo>
                  <a:lnTo>
                    <a:pt x="296" y="753"/>
                  </a:lnTo>
                  <a:lnTo>
                    <a:pt x="298" y="755"/>
                  </a:lnTo>
                  <a:lnTo>
                    <a:pt x="312" y="776"/>
                  </a:lnTo>
                  <a:lnTo>
                    <a:pt x="313" y="777"/>
                  </a:lnTo>
                  <a:lnTo>
                    <a:pt x="313" y="778"/>
                  </a:lnTo>
                  <a:lnTo>
                    <a:pt x="323" y="784"/>
                  </a:lnTo>
                  <a:lnTo>
                    <a:pt x="324" y="785"/>
                  </a:lnTo>
                  <a:lnTo>
                    <a:pt x="327" y="785"/>
                  </a:lnTo>
                  <a:lnTo>
                    <a:pt x="330" y="785"/>
                  </a:lnTo>
                  <a:lnTo>
                    <a:pt x="342" y="783"/>
                  </a:lnTo>
                  <a:lnTo>
                    <a:pt x="342" y="774"/>
                  </a:lnTo>
                  <a:lnTo>
                    <a:pt x="342" y="774"/>
                  </a:lnTo>
                  <a:lnTo>
                    <a:pt x="342" y="773"/>
                  </a:lnTo>
                  <a:lnTo>
                    <a:pt x="342" y="771"/>
                  </a:lnTo>
                  <a:lnTo>
                    <a:pt x="347" y="761"/>
                  </a:lnTo>
                  <a:lnTo>
                    <a:pt x="347" y="761"/>
                  </a:lnTo>
                  <a:lnTo>
                    <a:pt x="347" y="760"/>
                  </a:lnTo>
                  <a:lnTo>
                    <a:pt x="349" y="760"/>
                  </a:lnTo>
                  <a:lnTo>
                    <a:pt x="349" y="760"/>
                  </a:lnTo>
                  <a:lnTo>
                    <a:pt x="350" y="759"/>
                  </a:lnTo>
                  <a:lnTo>
                    <a:pt x="358" y="757"/>
                  </a:lnTo>
                  <a:lnTo>
                    <a:pt x="359" y="757"/>
                  </a:lnTo>
                  <a:lnTo>
                    <a:pt x="370" y="759"/>
                  </a:lnTo>
                  <a:lnTo>
                    <a:pt x="370" y="759"/>
                  </a:lnTo>
                  <a:lnTo>
                    <a:pt x="372" y="760"/>
                  </a:lnTo>
                  <a:lnTo>
                    <a:pt x="373" y="761"/>
                  </a:lnTo>
                  <a:lnTo>
                    <a:pt x="374" y="761"/>
                  </a:lnTo>
                  <a:lnTo>
                    <a:pt x="375" y="762"/>
                  </a:lnTo>
                  <a:lnTo>
                    <a:pt x="381" y="762"/>
                  </a:lnTo>
                  <a:lnTo>
                    <a:pt x="382" y="762"/>
                  </a:lnTo>
                  <a:lnTo>
                    <a:pt x="384" y="762"/>
                  </a:lnTo>
                  <a:lnTo>
                    <a:pt x="386" y="760"/>
                  </a:lnTo>
                  <a:lnTo>
                    <a:pt x="389" y="760"/>
                  </a:lnTo>
                  <a:lnTo>
                    <a:pt x="390" y="759"/>
                  </a:lnTo>
                  <a:lnTo>
                    <a:pt x="395" y="759"/>
                  </a:lnTo>
                  <a:lnTo>
                    <a:pt x="396" y="759"/>
                  </a:lnTo>
                  <a:lnTo>
                    <a:pt x="397" y="759"/>
                  </a:lnTo>
                  <a:lnTo>
                    <a:pt x="397" y="759"/>
                  </a:lnTo>
                  <a:lnTo>
                    <a:pt x="398" y="759"/>
                  </a:lnTo>
                  <a:lnTo>
                    <a:pt x="398" y="760"/>
                  </a:lnTo>
                  <a:lnTo>
                    <a:pt x="403" y="765"/>
                  </a:lnTo>
                  <a:lnTo>
                    <a:pt x="407" y="768"/>
                  </a:lnTo>
                  <a:lnTo>
                    <a:pt x="408" y="771"/>
                  </a:lnTo>
                  <a:lnTo>
                    <a:pt x="408" y="771"/>
                  </a:lnTo>
                  <a:lnTo>
                    <a:pt x="412" y="774"/>
                  </a:lnTo>
                  <a:lnTo>
                    <a:pt x="413" y="776"/>
                  </a:lnTo>
                  <a:lnTo>
                    <a:pt x="419" y="778"/>
                  </a:lnTo>
                  <a:lnTo>
                    <a:pt x="443" y="785"/>
                  </a:lnTo>
                  <a:lnTo>
                    <a:pt x="460" y="789"/>
                  </a:lnTo>
                  <a:lnTo>
                    <a:pt x="470" y="787"/>
                  </a:lnTo>
                  <a:lnTo>
                    <a:pt x="470" y="785"/>
                  </a:lnTo>
                  <a:lnTo>
                    <a:pt x="472" y="783"/>
                  </a:lnTo>
                  <a:lnTo>
                    <a:pt x="475" y="783"/>
                  </a:lnTo>
                  <a:lnTo>
                    <a:pt x="478" y="783"/>
                  </a:lnTo>
                  <a:lnTo>
                    <a:pt x="479" y="783"/>
                  </a:lnTo>
                  <a:lnTo>
                    <a:pt x="487" y="785"/>
                  </a:lnTo>
                  <a:lnTo>
                    <a:pt x="488" y="785"/>
                  </a:lnTo>
                  <a:lnTo>
                    <a:pt x="493" y="790"/>
                  </a:lnTo>
                  <a:lnTo>
                    <a:pt x="495" y="791"/>
                  </a:lnTo>
                  <a:lnTo>
                    <a:pt x="510" y="799"/>
                  </a:lnTo>
                  <a:lnTo>
                    <a:pt x="513" y="800"/>
                  </a:lnTo>
                  <a:lnTo>
                    <a:pt x="524" y="802"/>
                  </a:lnTo>
                  <a:lnTo>
                    <a:pt x="525" y="802"/>
                  </a:lnTo>
                  <a:lnTo>
                    <a:pt x="525" y="802"/>
                  </a:lnTo>
                  <a:lnTo>
                    <a:pt x="540" y="799"/>
                  </a:lnTo>
                  <a:lnTo>
                    <a:pt x="548" y="799"/>
                  </a:lnTo>
                  <a:lnTo>
                    <a:pt x="552" y="794"/>
                  </a:lnTo>
                  <a:lnTo>
                    <a:pt x="553" y="794"/>
                  </a:lnTo>
                  <a:lnTo>
                    <a:pt x="557" y="790"/>
                  </a:lnTo>
                  <a:lnTo>
                    <a:pt x="558" y="789"/>
                  </a:lnTo>
                  <a:lnTo>
                    <a:pt x="558" y="789"/>
                  </a:lnTo>
                  <a:lnTo>
                    <a:pt x="564" y="789"/>
                  </a:lnTo>
                  <a:lnTo>
                    <a:pt x="565" y="789"/>
                  </a:lnTo>
                  <a:lnTo>
                    <a:pt x="567" y="789"/>
                  </a:lnTo>
                  <a:lnTo>
                    <a:pt x="567" y="789"/>
                  </a:lnTo>
                  <a:lnTo>
                    <a:pt x="567" y="790"/>
                  </a:lnTo>
                  <a:lnTo>
                    <a:pt x="578" y="793"/>
                  </a:lnTo>
                  <a:lnTo>
                    <a:pt x="582" y="791"/>
                  </a:lnTo>
                  <a:lnTo>
                    <a:pt x="584" y="790"/>
                  </a:lnTo>
                  <a:lnTo>
                    <a:pt x="585" y="790"/>
                  </a:lnTo>
                  <a:lnTo>
                    <a:pt x="586" y="791"/>
                  </a:lnTo>
                  <a:lnTo>
                    <a:pt x="599" y="799"/>
                  </a:lnTo>
                  <a:lnTo>
                    <a:pt x="601" y="800"/>
                  </a:lnTo>
                  <a:lnTo>
                    <a:pt x="607" y="806"/>
                  </a:lnTo>
                  <a:lnTo>
                    <a:pt x="608" y="806"/>
                  </a:lnTo>
                  <a:lnTo>
                    <a:pt x="608" y="824"/>
                  </a:lnTo>
                  <a:lnTo>
                    <a:pt x="608" y="841"/>
                  </a:lnTo>
                  <a:lnTo>
                    <a:pt x="608" y="842"/>
                  </a:lnTo>
                  <a:lnTo>
                    <a:pt x="608" y="844"/>
                  </a:lnTo>
                  <a:lnTo>
                    <a:pt x="609" y="845"/>
                  </a:lnTo>
                  <a:lnTo>
                    <a:pt x="610" y="847"/>
                  </a:lnTo>
                  <a:lnTo>
                    <a:pt x="610" y="848"/>
                  </a:lnTo>
                  <a:lnTo>
                    <a:pt x="611" y="850"/>
                  </a:lnTo>
                  <a:lnTo>
                    <a:pt x="613" y="850"/>
                  </a:lnTo>
                  <a:lnTo>
                    <a:pt x="613" y="851"/>
                  </a:lnTo>
                  <a:lnTo>
                    <a:pt x="618" y="867"/>
                  </a:lnTo>
                  <a:lnTo>
                    <a:pt x="618" y="867"/>
                  </a:lnTo>
                  <a:lnTo>
                    <a:pt x="618" y="868"/>
                  </a:lnTo>
                  <a:lnTo>
                    <a:pt x="618" y="869"/>
                  </a:lnTo>
                  <a:lnTo>
                    <a:pt x="616" y="871"/>
                  </a:lnTo>
                  <a:lnTo>
                    <a:pt x="616" y="874"/>
                  </a:lnTo>
                  <a:lnTo>
                    <a:pt x="615" y="874"/>
                  </a:lnTo>
                  <a:lnTo>
                    <a:pt x="614" y="876"/>
                  </a:lnTo>
                  <a:lnTo>
                    <a:pt x="611" y="879"/>
                  </a:lnTo>
                  <a:lnTo>
                    <a:pt x="610" y="880"/>
                  </a:lnTo>
                  <a:lnTo>
                    <a:pt x="607" y="885"/>
                  </a:lnTo>
                  <a:lnTo>
                    <a:pt x="610" y="886"/>
                  </a:lnTo>
                  <a:lnTo>
                    <a:pt x="611" y="887"/>
                  </a:lnTo>
                  <a:lnTo>
                    <a:pt x="614" y="886"/>
                  </a:lnTo>
                  <a:lnTo>
                    <a:pt x="615" y="887"/>
                  </a:lnTo>
                  <a:lnTo>
                    <a:pt x="624" y="892"/>
                  </a:lnTo>
                  <a:lnTo>
                    <a:pt x="628" y="896"/>
                  </a:lnTo>
                  <a:lnTo>
                    <a:pt x="636" y="900"/>
                  </a:lnTo>
                  <a:lnTo>
                    <a:pt x="645" y="907"/>
                  </a:lnTo>
                  <a:lnTo>
                    <a:pt x="667" y="922"/>
                  </a:lnTo>
                  <a:lnTo>
                    <a:pt x="685" y="934"/>
                  </a:lnTo>
                  <a:lnTo>
                    <a:pt x="699" y="944"/>
                  </a:lnTo>
                  <a:lnTo>
                    <a:pt x="719" y="957"/>
                  </a:lnTo>
                  <a:lnTo>
                    <a:pt x="736" y="970"/>
                  </a:lnTo>
                  <a:lnTo>
                    <a:pt x="754" y="982"/>
                  </a:lnTo>
                  <a:lnTo>
                    <a:pt x="754" y="982"/>
                  </a:lnTo>
                  <a:lnTo>
                    <a:pt x="758" y="985"/>
                  </a:lnTo>
                  <a:lnTo>
                    <a:pt x="759" y="984"/>
                  </a:lnTo>
                  <a:lnTo>
                    <a:pt x="764" y="971"/>
                  </a:lnTo>
                  <a:lnTo>
                    <a:pt x="765" y="954"/>
                  </a:lnTo>
                  <a:lnTo>
                    <a:pt x="763" y="938"/>
                  </a:lnTo>
                  <a:lnTo>
                    <a:pt x="764" y="930"/>
                  </a:lnTo>
                  <a:lnTo>
                    <a:pt x="770" y="914"/>
                  </a:lnTo>
                  <a:lnTo>
                    <a:pt x="784" y="893"/>
                  </a:lnTo>
                  <a:lnTo>
                    <a:pt x="788" y="874"/>
                  </a:lnTo>
                  <a:lnTo>
                    <a:pt x="793" y="869"/>
                  </a:lnTo>
                  <a:lnTo>
                    <a:pt x="791" y="856"/>
                  </a:lnTo>
                  <a:lnTo>
                    <a:pt x="801" y="829"/>
                  </a:lnTo>
                  <a:lnTo>
                    <a:pt x="807" y="806"/>
                  </a:lnTo>
                  <a:lnTo>
                    <a:pt x="813" y="796"/>
                  </a:lnTo>
                  <a:lnTo>
                    <a:pt x="819" y="794"/>
                  </a:lnTo>
                  <a:lnTo>
                    <a:pt x="825" y="778"/>
                  </a:lnTo>
                  <a:lnTo>
                    <a:pt x="834" y="768"/>
                  </a:lnTo>
                  <a:lnTo>
                    <a:pt x="851" y="739"/>
                  </a:lnTo>
                  <a:lnTo>
                    <a:pt x="862" y="751"/>
                  </a:lnTo>
                  <a:lnTo>
                    <a:pt x="866" y="734"/>
                  </a:lnTo>
                  <a:lnTo>
                    <a:pt x="899" y="664"/>
                  </a:lnTo>
                  <a:lnTo>
                    <a:pt x="914" y="648"/>
                  </a:lnTo>
                  <a:lnTo>
                    <a:pt x="919" y="634"/>
                  </a:lnTo>
                  <a:lnTo>
                    <a:pt x="923" y="634"/>
                  </a:lnTo>
                  <a:lnTo>
                    <a:pt x="935" y="616"/>
                  </a:lnTo>
                  <a:lnTo>
                    <a:pt x="939" y="596"/>
                  </a:lnTo>
                  <a:lnTo>
                    <a:pt x="929" y="590"/>
                  </a:lnTo>
                  <a:lnTo>
                    <a:pt x="931" y="584"/>
                  </a:lnTo>
                  <a:lnTo>
                    <a:pt x="937" y="582"/>
                  </a:lnTo>
                  <a:lnTo>
                    <a:pt x="948" y="582"/>
                  </a:lnTo>
                  <a:lnTo>
                    <a:pt x="963" y="566"/>
                  </a:lnTo>
                  <a:lnTo>
                    <a:pt x="976" y="543"/>
                  </a:lnTo>
                  <a:lnTo>
                    <a:pt x="988" y="531"/>
                  </a:lnTo>
                  <a:lnTo>
                    <a:pt x="996" y="517"/>
                  </a:lnTo>
                  <a:lnTo>
                    <a:pt x="1007" y="513"/>
                  </a:lnTo>
                  <a:lnTo>
                    <a:pt x="1026" y="510"/>
                  </a:lnTo>
                  <a:lnTo>
                    <a:pt x="1019" y="504"/>
                  </a:lnTo>
                  <a:lnTo>
                    <a:pt x="1021" y="499"/>
                  </a:lnTo>
                  <a:lnTo>
                    <a:pt x="1033" y="500"/>
                  </a:lnTo>
                  <a:lnTo>
                    <a:pt x="1051" y="486"/>
                  </a:lnTo>
                  <a:lnTo>
                    <a:pt x="1060" y="477"/>
                  </a:lnTo>
                  <a:lnTo>
                    <a:pt x="1059" y="466"/>
                  </a:lnTo>
                  <a:lnTo>
                    <a:pt x="1060" y="456"/>
                  </a:lnTo>
                  <a:lnTo>
                    <a:pt x="1072" y="446"/>
                  </a:lnTo>
                  <a:lnTo>
                    <a:pt x="1082" y="434"/>
                  </a:lnTo>
                  <a:lnTo>
                    <a:pt x="1090" y="425"/>
                  </a:lnTo>
                  <a:lnTo>
                    <a:pt x="1125" y="365"/>
                  </a:lnTo>
                  <a:lnTo>
                    <a:pt x="1128" y="355"/>
                  </a:lnTo>
                  <a:lnTo>
                    <a:pt x="1135" y="344"/>
                  </a:lnTo>
                  <a:lnTo>
                    <a:pt x="1136" y="312"/>
                  </a:lnTo>
                  <a:lnTo>
                    <a:pt x="1143" y="282"/>
                  </a:lnTo>
                  <a:lnTo>
                    <a:pt x="1162" y="251"/>
                  </a:lnTo>
                  <a:lnTo>
                    <a:pt x="1165" y="247"/>
                  </a:lnTo>
                  <a:lnTo>
                    <a:pt x="1183" y="196"/>
                  </a:lnTo>
                  <a:lnTo>
                    <a:pt x="1192" y="161"/>
                  </a:lnTo>
                  <a:lnTo>
                    <a:pt x="1204" y="134"/>
                  </a:lnTo>
                  <a:lnTo>
                    <a:pt x="1213" y="122"/>
                  </a:lnTo>
                  <a:lnTo>
                    <a:pt x="1221" y="95"/>
                  </a:lnTo>
                  <a:lnTo>
                    <a:pt x="1227" y="49"/>
                  </a:lnTo>
                  <a:lnTo>
                    <a:pt x="1223" y="29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/>
                <a:ea typeface="+mn-ea"/>
                <a:cs typeface="+mn-cs"/>
              </a:endParaRPr>
            </a:p>
          </p:txBody>
        </p:sp>
        <p:sp>
          <p:nvSpPr>
            <p:cNvPr id="9" name="Freeform 16">
              <a:extLst>
                <a:ext uri="{FF2B5EF4-FFF2-40B4-BE49-F238E27FC236}">
                  <a16:creationId xmlns:a16="http://schemas.microsoft.com/office/drawing/2014/main" id="{49DDFF6C-F0E3-7569-BFC2-B12A06BDB41E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3085" y="4775026"/>
              <a:ext cx="89280" cy="122573"/>
            </a:xfrm>
            <a:custGeom>
              <a:avLst/>
              <a:gdLst>
                <a:gd name="T0" fmla="*/ 59 w 59"/>
                <a:gd name="T1" fmla="*/ 21 h 81"/>
                <a:gd name="T2" fmla="*/ 54 w 59"/>
                <a:gd name="T3" fmla="*/ 17 h 81"/>
                <a:gd name="T4" fmla="*/ 53 w 59"/>
                <a:gd name="T5" fmla="*/ 17 h 81"/>
                <a:gd name="T6" fmla="*/ 53 w 59"/>
                <a:gd name="T7" fmla="*/ 17 h 81"/>
                <a:gd name="T8" fmla="*/ 52 w 59"/>
                <a:gd name="T9" fmla="*/ 17 h 81"/>
                <a:gd name="T10" fmla="*/ 52 w 59"/>
                <a:gd name="T11" fmla="*/ 17 h 81"/>
                <a:gd name="T12" fmla="*/ 47 w 59"/>
                <a:gd name="T13" fmla="*/ 13 h 81"/>
                <a:gd name="T14" fmla="*/ 43 w 59"/>
                <a:gd name="T15" fmla="*/ 9 h 81"/>
                <a:gd name="T16" fmla="*/ 42 w 59"/>
                <a:gd name="T17" fmla="*/ 7 h 81"/>
                <a:gd name="T18" fmla="*/ 42 w 59"/>
                <a:gd name="T19" fmla="*/ 7 h 81"/>
                <a:gd name="T20" fmla="*/ 42 w 59"/>
                <a:gd name="T21" fmla="*/ 6 h 81"/>
                <a:gd name="T22" fmla="*/ 43 w 59"/>
                <a:gd name="T23" fmla="*/ 6 h 81"/>
                <a:gd name="T24" fmla="*/ 33 w 59"/>
                <a:gd name="T25" fmla="*/ 0 h 81"/>
                <a:gd name="T26" fmla="*/ 13 w 59"/>
                <a:gd name="T27" fmla="*/ 11 h 81"/>
                <a:gd name="T28" fmla="*/ 9 w 59"/>
                <a:gd name="T29" fmla="*/ 13 h 81"/>
                <a:gd name="T30" fmla="*/ 8 w 59"/>
                <a:gd name="T31" fmla="*/ 15 h 81"/>
                <a:gd name="T32" fmla="*/ 8 w 59"/>
                <a:gd name="T33" fmla="*/ 16 h 81"/>
                <a:gd name="T34" fmla="*/ 7 w 59"/>
                <a:gd name="T35" fmla="*/ 16 h 81"/>
                <a:gd name="T36" fmla="*/ 7 w 59"/>
                <a:gd name="T37" fmla="*/ 17 h 81"/>
                <a:gd name="T38" fmla="*/ 7 w 59"/>
                <a:gd name="T39" fmla="*/ 17 h 81"/>
                <a:gd name="T40" fmla="*/ 2 w 59"/>
                <a:gd name="T41" fmla="*/ 33 h 81"/>
                <a:gd name="T42" fmla="*/ 1 w 59"/>
                <a:gd name="T43" fmla="*/ 35 h 81"/>
                <a:gd name="T44" fmla="*/ 0 w 59"/>
                <a:gd name="T45" fmla="*/ 50 h 81"/>
                <a:gd name="T46" fmla="*/ 1 w 59"/>
                <a:gd name="T47" fmla="*/ 56 h 81"/>
                <a:gd name="T48" fmla="*/ 1 w 59"/>
                <a:gd name="T49" fmla="*/ 56 h 81"/>
                <a:gd name="T50" fmla="*/ 9 w 59"/>
                <a:gd name="T51" fmla="*/ 74 h 81"/>
                <a:gd name="T52" fmla="*/ 9 w 59"/>
                <a:gd name="T53" fmla="*/ 75 h 81"/>
                <a:gd name="T54" fmla="*/ 10 w 59"/>
                <a:gd name="T55" fmla="*/ 75 h 81"/>
                <a:gd name="T56" fmla="*/ 12 w 59"/>
                <a:gd name="T57" fmla="*/ 76 h 81"/>
                <a:gd name="T58" fmla="*/ 12 w 59"/>
                <a:gd name="T59" fmla="*/ 76 h 81"/>
                <a:gd name="T60" fmla="*/ 19 w 59"/>
                <a:gd name="T61" fmla="*/ 81 h 81"/>
                <a:gd name="T62" fmla="*/ 19 w 59"/>
                <a:gd name="T63" fmla="*/ 81 h 81"/>
                <a:gd name="T64" fmla="*/ 20 w 59"/>
                <a:gd name="T65" fmla="*/ 80 h 81"/>
                <a:gd name="T66" fmla="*/ 25 w 59"/>
                <a:gd name="T67" fmla="*/ 75 h 81"/>
                <a:gd name="T68" fmla="*/ 25 w 59"/>
                <a:gd name="T69" fmla="*/ 74 h 81"/>
                <a:gd name="T70" fmla="*/ 26 w 59"/>
                <a:gd name="T71" fmla="*/ 72 h 81"/>
                <a:gd name="T72" fmla="*/ 27 w 59"/>
                <a:gd name="T73" fmla="*/ 62 h 81"/>
                <a:gd name="T74" fmla="*/ 27 w 59"/>
                <a:gd name="T75" fmla="*/ 53 h 81"/>
                <a:gd name="T76" fmla="*/ 27 w 59"/>
                <a:gd name="T77" fmla="*/ 51 h 81"/>
                <a:gd name="T78" fmla="*/ 27 w 59"/>
                <a:gd name="T79" fmla="*/ 50 h 81"/>
                <a:gd name="T80" fmla="*/ 27 w 59"/>
                <a:gd name="T81" fmla="*/ 49 h 81"/>
                <a:gd name="T82" fmla="*/ 27 w 59"/>
                <a:gd name="T83" fmla="*/ 49 h 81"/>
                <a:gd name="T84" fmla="*/ 35 w 59"/>
                <a:gd name="T85" fmla="*/ 30 h 81"/>
                <a:gd name="T86" fmla="*/ 35 w 59"/>
                <a:gd name="T87" fmla="*/ 30 h 81"/>
                <a:gd name="T88" fmla="*/ 38 w 59"/>
                <a:gd name="T89" fmla="*/ 26 h 81"/>
                <a:gd name="T90" fmla="*/ 40 w 59"/>
                <a:gd name="T91" fmla="*/ 26 h 81"/>
                <a:gd name="T92" fmla="*/ 41 w 59"/>
                <a:gd name="T93" fmla="*/ 24 h 81"/>
                <a:gd name="T94" fmla="*/ 41 w 59"/>
                <a:gd name="T95" fmla="*/ 24 h 81"/>
                <a:gd name="T96" fmla="*/ 46 w 59"/>
                <a:gd name="T97" fmla="*/ 23 h 81"/>
                <a:gd name="T98" fmla="*/ 47 w 59"/>
                <a:gd name="T99" fmla="*/ 22 h 81"/>
                <a:gd name="T100" fmla="*/ 48 w 59"/>
                <a:gd name="T101" fmla="*/ 23 h 81"/>
                <a:gd name="T102" fmla="*/ 52 w 59"/>
                <a:gd name="T103" fmla="*/ 24 h 81"/>
                <a:gd name="T104" fmla="*/ 54 w 59"/>
                <a:gd name="T105" fmla="*/ 24 h 81"/>
                <a:gd name="T106" fmla="*/ 54 w 59"/>
                <a:gd name="T107" fmla="*/ 24 h 81"/>
                <a:gd name="T108" fmla="*/ 55 w 59"/>
                <a:gd name="T109" fmla="*/ 24 h 81"/>
                <a:gd name="T110" fmla="*/ 55 w 59"/>
                <a:gd name="T111" fmla="*/ 24 h 81"/>
                <a:gd name="T112" fmla="*/ 58 w 59"/>
                <a:gd name="T113" fmla="*/ 23 h 81"/>
                <a:gd name="T114" fmla="*/ 59 w 59"/>
                <a:gd name="T115" fmla="*/ 23 h 81"/>
                <a:gd name="T116" fmla="*/ 59 w 59"/>
                <a:gd name="T117" fmla="*/ 22 h 81"/>
                <a:gd name="T118" fmla="*/ 59 w 59"/>
                <a:gd name="T119" fmla="*/ 22 h 81"/>
                <a:gd name="T120" fmla="*/ 59 w 59"/>
                <a:gd name="T121" fmla="*/ 2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9" h="81">
                  <a:moveTo>
                    <a:pt x="59" y="21"/>
                  </a:moveTo>
                  <a:lnTo>
                    <a:pt x="54" y="17"/>
                  </a:lnTo>
                  <a:lnTo>
                    <a:pt x="53" y="17"/>
                  </a:lnTo>
                  <a:lnTo>
                    <a:pt x="53" y="17"/>
                  </a:lnTo>
                  <a:lnTo>
                    <a:pt x="52" y="17"/>
                  </a:lnTo>
                  <a:lnTo>
                    <a:pt x="52" y="17"/>
                  </a:lnTo>
                  <a:lnTo>
                    <a:pt x="47" y="13"/>
                  </a:lnTo>
                  <a:lnTo>
                    <a:pt x="43" y="9"/>
                  </a:lnTo>
                  <a:lnTo>
                    <a:pt x="42" y="7"/>
                  </a:lnTo>
                  <a:lnTo>
                    <a:pt x="42" y="7"/>
                  </a:lnTo>
                  <a:lnTo>
                    <a:pt x="42" y="6"/>
                  </a:lnTo>
                  <a:lnTo>
                    <a:pt x="43" y="6"/>
                  </a:lnTo>
                  <a:lnTo>
                    <a:pt x="33" y="0"/>
                  </a:lnTo>
                  <a:lnTo>
                    <a:pt x="13" y="11"/>
                  </a:lnTo>
                  <a:lnTo>
                    <a:pt x="9" y="13"/>
                  </a:lnTo>
                  <a:lnTo>
                    <a:pt x="8" y="15"/>
                  </a:lnTo>
                  <a:lnTo>
                    <a:pt x="8" y="16"/>
                  </a:lnTo>
                  <a:lnTo>
                    <a:pt x="7" y="16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2" y="33"/>
                  </a:lnTo>
                  <a:lnTo>
                    <a:pt x="1" y="35"/>
                  </a:lnTo>
                  <a:lnTo>
                    <a:pt x="0" y="50"/>
                  </a:lnTo>
                  <a:lnTo>
                    <a:pt x="1" y="56"/>
                  </a:lnTo>
                  <a:lnTo>
                    <a:pt x="1" y="56"/>
                  </a:lnTo>
                  <a:lnTo>
                    <a:pt x="9" y="74"/>
                  </a:lnTo>
                  <a:lnTo>
                    <a:pt x="9" y="75"/>
                  </a:lnTo>
                  <a:lnTo>
                    <a:pt x="10" y="75"/>
                  </a:lnTo>
                  <a:lnTo>
                    <a:pt x="12" y="76"/>
                  </a:lnTo>
                  <a:lnTo>
                    <a:pt x="12" y="76"/>
                  </a:lnTo>
                  <a:lnTo>
                    <a:pt x="19" y="81"/>
                  </a:lnTo>
                  <a:lnTo>
                    <a:pt x="19" y="81"/>
                  </a:lnTo>
                  <a:lnTo>
                    <a:pt x="20" y="80"/>
                  </a:lnTo>
                  <a:lnTo>
                    <a:pt x="25" y="75"/>
                  </a:lnTo>
                  <a:lnTo>
                    <a:pt x="25" y="74"/>
                  </a:lnTo>
                  <a:lnTo>
                    <a:pt x="26" y="72"/>
                  </a:lnTo>
                  <a:lnTo>
                    <a:pt x="27" y="62"/>
                  </a:lnTo>
                  <a:lnTo>
                    <a:pt x="27" y="53"/>
                  </a:lnTo>
                  <a:lnTo>
                    <a:pt x="27" y="51"/>
                  </a:lnTo>
                  <a:lnTo>
                    <a:pt x="27" y="50"/>
                  </a:lnTo>
                  <a:lnTo>
                    <a:pt x="27" y="49"/>
                  </a:lnTo>
                  <a:lnTo>
                    <a:pt x="27" y="49"/>
                  </a:lnTo>
                  <a:lnTo>
                    <a:pt x="35" y="30"/>
                  </a:lnTo>
                  <a:lnTo>
                    <a:pt x="35" y="30"/>
                  </a:lnTo>
                  <a:lnTo>
                    <a:pt x="38" y="26"/>
                  </a:lnTo>
                  <a:lnTo>
                    <a:pt x="40" y="26"/>
                  </a:lnTo>
                  <a:lnTo>
                    <a:pt x="41" y="24"/>
                  </a:lnTo>
                  <a:lnTo>
                    <a:pt x="41" y="24"/>
                  </a:lnTo>
                  <a:lnTo>
                    <a:pt x="46" y="23"/>
                  </a:lnTo>
                  <a:lnTo>
                    <a:pt x="47" y="22"/>
                  </a:lnTo>
                  <a:lnTo>
                    <a:pt x="48" y="23"/>
                  </a:lnTo>
                  <a:lnTo>
                    <a:pt x="52" y="24"/>
                  </a:lnTo>
                  <a:lnTo>
                    <a:pt x="54" y="24"/>
                  </a:lnTo>
                  <a:lnTo>
                    <a:pt x="54" y="24"/>
                  </a:lnTo>
                  <a:lnTo>
                    <a:pt x="55" y="24"/>
                  </a:lnTo>
                  <a:lnTo>
                    <a:pt x="55" y="24"/>
                  </a:lnTo>
                  <a:lnTo>
                    <a:pt x="58" y="23"/>
                  </a:lnTo>
                  <a:lnTo>
                    <a:pt x="59" y="23"/>
                  </a:lnTo>
                  <a:lnTo>
                    <a:pt x="59" y="22"/>
                  </a:lnTo>
                  <a:lnTo>
                    <a:pt x="59" y="22"/>
                  </a:lnTo>
                  <a:lnTo>
                    <a:pt x="59" y="21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/>
                <a:ea typeface="+mn-ea"/>
                <a:cs typeface="+mn-cs"/>
              </a:endParaRPr>
            </a:p>
          </p:txBody>
        </p:sp>
        <p:sp>
          <p:nvSpPr>
            <p:cNvPr id="10" name="Freeform 17">
              <a:extLst>
                <a:ext uri="{FF2B5EF4-FFF2-40B4-BE49-F238E27FC236}">
                  <a16:creationId xmlns:a16="http://schemas.microsoft.com/office/drawing/2014/main" id="{2CFEBFC8-5DB0-E905-240D-30A78E4C38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02937" y="784615"/>
              <a:ext cx="1404285" cy="2395458"/>
            </a:xfrm>
            <a:custGeom>
              <a:avLst/>
              <a:gdLst>
                <a:gd name="T0" fmla="*/ 161 w 928"/>
                <a:gd name="T1" fmla="*/ 35 h 1583"/>
                <a:gd name="T2" fmla="*/ 236 w 928"/>
                <a:gd name="T3" fmla="*/ 16 h 1583"/>
                <a:gd name="T4" fmla="*/ 245 w 928"/>
                <a:gd name="T5" fmla="*/ 69 h 1583"/>
                <a:gd name="T6" fmla="*/ 159 w 928"/>
                <a:gd name="T7" fmla="*/ 59 h 1583"/>
                <a:gd name="T8" fmla="*/ 126 w 928"/>
                <a:gd name="T9" fmla="*/ 1581 h 1583"/>
                <a:gd name="T10" fmla="*/ 177 w 928"/>
                <a:gd name="T11" fmla="*/ 1579 h 1583"/>
                <a:gd name="T12" fmla="*/ 231 w 928"/>
                <a:gd name="T13" fmla="*/ 1577 h 1583"/>
                <a:gd name="T14" fmla="*/ 327 w 928"/>
                <a:gd name="T15" fmla="*/ 1576 h 1583"/>
                <a:gd name="T16" fmla="*/ 440 w 928"/>
                <a:gd name="T17" fmla="*/ 1575 h 1583"/>
                <a:gd name="T18" fmla="*/ 535 w 928"/>
                <a:gd name="T19" fmla="*/ 1575 h 1583"/>
                <a:gd name="T20" fmla="*/ 651 w 928"/>
                <a:gd name="T21" fmla="*/ 1575 h 1583"/>
                <a:gd name="T22" fmla="*/ 738 w 928"/>
                <a:gd name="T23" fmla="*/ 1576 h 1583"/>
                <a:gd name="T24" fmla="*/ 777 w 928"/>
                <a:gd name="T25" fmla="*/ 1577 h 1583"/>
                <a:gd name="T26" fmla="*/ 904 w 928"/>
                <a:gd name="T27" fmla="*/ 1580 h 1583"/>
                <a:gd name="T28" fmla="*/ 893 w 928"/>
                <a:gd name="T29" fmla="*/ 546 h 1583"/>
                <a:gd name="T30" fmla="*/ 800 w 928"/>
                <a:gd name="T31" fmla="*/ 509 h 1583"/>
                <a:gd name="T32" fmla="*/ 771 w 928"/>
                <a:gd name="T33" fmla="*/ 460 h 1583"/>
                <a:gd name="T34" fmla="*/ 705 w 928"/>
                <a:gd name="T35" fmla="*/ 423 h 1583"/>
                <a:gd name="T36" fmla="*/ 706 w 928"/>
                <a:gd name="T37" fmla="*/ 378 h 1583"/>
                <a:gd name="T38" fmla="*/ 741 w 928"/>
                <a:gd name="T39" fmla="*/ 278 h 1583"/>
                <a:gd name="T40" fmla="*/ 733 w 928"/>
                <a:gd name="T41" fmla="*/ 232 h 1583"/>
                <a:gd name="T42" fmla="*/ 754 w 928"/>
                <a:gd name="T43" fmla="*/ 246 h 1583"/>
                <a:gd name="T44" fmla="*/ 780 w 928"/>
                <a:gd name="T45" fmla="*/ 232 h 1583"/>
                <a:gd name="T46" fmla="*/ 792 w 928"/>
                <a:gd name="T47" fmla="*/ 183 h 1583"/>
                <a:gd name="T48" fmla="*/ 827 w 928"/>
                <a:gd name="T49" fmla="*/ 142 h 1583"/>
                <a:gd name="T50" fmla="*/ 796 w 928"/>
                <a:gd name="T51" fmla="*/ 136 h 1583"/>
                <a:gd name="T52" fmla="*/ 763 w 928"/>
                <a:gd name="T53" fmla="*/ 108 h 1583"/>
                <a:gd name="T54" fmla="*/ 737 w 928"/>
                <a:gd name="T55" fmla="*/ 158 h 1583"/>
                <a:gd name="T56" fmla="*/ 724 w 928"/>
                <a:gd name="T57" fmla="*/ 121 h 1583"/>
                <a:gd name="T58" fmla="*/ 707 w 928"/>
                <a:gd name="T59" fmla="*/ 102 h 1583"/>
                <a:gd name="T60" fmla="*/ 651 w 928"/>
                <a:gd name="T61" fmla="*/ 129 h 1583"/>
                <a:gd name="T62" fmla="*/ 601 w 928"/>
                <a:gd name="T63" fmla="*/ 98 h 1583"/>
                <a:gd name="T64" fmla="*/ 546 w 928"/>
                <a:gd name="T65" fmla="*/ 102 h 1583"/>
                <a:gd name="T66" fmla="*/ 500 w 928"/>
                <a:gd name="T67" fmla="*/ 70 h 1583"/>
                <a:gd name="T68" fmla="*/ 465 w 928"/>
                <a:gd name="T69" fmla="*/ 74 h 1583"/>
                <a:gd name="T70" fmla="*/ 409 w 928"/>
                <a:gd name="T71" fmla="*/ 40 h 1583"/>
                <a:gd name="T72" fmla="*/ 371 w 928"/>
                <a:gd name="T73" fmla="*/ 39 h 1583"/>
                <a:gd name="T74" fmla="*/ 342 w 928"/>
                <a:gd name="T75" fmla="*/ 12 h 1583"/>
                <a:gd name="T76" fmla="*/ 318 w 928"/>
                <a:gd name="T77" fmla="*/ 16 h 1583"/>
                <a:gd name="T78" fmla="*/ 297 w 928"/>
                <a:gd name="T79" fmla="*/ 19 h 1583"/>
                <a:gd name="T80" fmla="*/ 316 w 928"/>
                <a:gd name="T81" fmla="*/ 41 h 1583"/>
                <a:gd name="T82" fmla="*/ 377 w 928"/>
                <a:gd name="T83" fmla="*/ 62 h 1583"/>
                <a:gd name="T84" fmla="*/ 308 w 928"/>
                <a:gd name="T85" fmla="*/ 131 h 1583"/>
                <a:gd name="T86" fmla="*/ 241 w 928"/>
                <a:gd name="T87" fmla="*/ 136 h 1583"/>
                <a:gd name="T88" fmla="*/ 209 w 928"/>
                <a:gd name="T89" fmla="*/ 165 h 1583"/>
                <a:gd name="T90" fmla="*/ 172 w 928"/>
                <a:gd name="T91" fmla="*/ 154 h 1583"/>
                <a:gd name="T92" fmla="*/ 127 w 928"/>
                <a:gd name="T93" fmla="*/ 201 h 1583"/>
                <a:gd name="T94" fmla="*/ 140 w 928"/>
                <a:gd name="T95" fmla="*/ 252 h 1583"/>
                <a:gd name="T96" fmla="*/ 87 w 928"/>
                <a:gd name="T97" fmla="*/ 276 h 1583"/>
                <a:gd name="T98" fmla="*/ 52 w 928"/>
                <a:gd name="T99" fmla="*/ 324 h 1583"/>
                <a:gd name="T100" fmla="*/ 86 w 928"/>
                <a:gd name="T101" fmla="*/ 406 h 1583"/>
                <a:gd name="T102" fmla="*/ 69 w 928"/>
                <a:gd name="T103" fmla="*/ 445 h 1583"/>
                <a:gd name="T104" fmla="*/ 0 w 928"/>
                <a:gd name="T105" fmla="*/ 409 h 1583"/>
                <a:gd name="T106" fmla="*/ 119 w 928"/>
                <a:gd name="T107" fmla="*/ 80 h 1583"/>
                <a:gd name="T108" fmla="*/ 129 w 928"/>
                <a:gd name="T109" fmla="*/ 36 h 1583"/>
                <a:gd name="T110" fmla="*/ 109 w 928"/>
                <a:gd name="T111" fmla="*/ 66 h 1583"/>
                <a:gd name="T112" fmla="*/ 796 w 928"/>
                <a:gd name="T113" fmla="*/ 30 h 1583"/>
                <a:gd name="T114" fmla="*/ 790 w 928"/>
                <a:gd name="T115" fmla="*/ 19 h 1583"/>
                <a:gd name="T116" fmla="*/ 784 w 928"/>
                <a:gd name="T117" fmla="*/ 326 h 1583"/>
                <a:gd name="T118" fmla="*/ 826 w 928"/>
                <a:gd name="T119" fmla="*/ 329 h 1583"/>
                <a:gd name="T120" fmla="*/ 794 w 928"/>
                <a:gd name="T121" fmla="*/ 293 h 1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28" h="1583">
                  <a:moveTo>
                    <a:pt x="138" y="18"/>
                  </a:moveTo>
                  <a:lnTo>
                    <a:pt x="143" y="24"/>
                  </a:lnTo>
                  <a:lnTo>
                    <a:pt x="154" y="28"/>
                  </a:lnTo>
                  <a:lnTo>
                    <a:pt x="161" y="35"/>
                  </a:lnTo>
                  <a:lnTo>
                    <a:pt x="178" y="40"/>
                  </a:lnTo>
                  <a:lnTo>
                    <a:pt x="205" y="33"/>
                  </a:lnTo>
                  <a:lnTo>
                    <a:pt x="213" y="34"/>
                  </a:lnTo>
                  <a:lnTo>
                    <a:pt x="236" y="16"/>
                  </a:lnTo>
                  <a:lnTo>
                    <a:pt x="246" y="19"/>
                  </a:lnTo>
                  <a:lnTo>
                    <a:pt x="255" y="30"/>
                  </a:lnTo>
                  <a:lnTo>
                    <a:pt x="259" y="50"/>
                  </a:lnTo>
                  <a:lnTo>
                    <a:pt x="245" y="69"/>
                  </a:lnTo>
                  <a:lnTo>
                    <a:pt x="215" y="86"/>
                  </a:lnTo>
                  <a:lnTo>
                    <a:pt x="200" y="86"/>
                  </a:lnTo>
                  <a:lnTo>
                    <a:pt x="188" y="76"/>
                  </a:lnTo>
                  <a:lnTo>
                    <a:pt x="159" y="59"/>
                  </a:lnTo>
                  <a:lnTo>
                    <a:pt x="138" y="18"/>
                  </a:lnTo>
                  <a:close/>
                  <a:moveTo>
                    <a:pt x="62" y="1582"/>
                  </a:moveTo>
                  <a:lnTo>
                    <a:pt x="68" y="1582"/>
                  </a:lnTo>
                  <a:lnTo>
                    <a:pt x="126" y="1581"/>
                  </a:lnTo>
                  <a:lnTo>
                    <a:pt x="132" y="1580"/>
                  </a:lnTo>
                  <a:lnTo>
                    <a:pt x="157" y="1580"/>
                  </a:lnTo>
                  <a:lnTo>
                    <a:pt x="163" y="1580"/>
                  </a:lnTo>
                  <a:lnTo>
                    <a:pt x="177" y="1579"/>
                  </a:lnTo>
                  <a:lnTo>
                    <a:pt x="186" y="1579"/>
                  </a:lnTo>
                  <a:lnTo>
                    <a:pt x="206" y="1579"/>
                  </a:lnTo>
                  <a:lnTo>
                    <a:pt x="218" y="1579"/>
                  </a:lnTo>
                  <a:lnTo>
                    <a:pt x="231" y="1577"/>
                  </a:lnTo>
                  <a:lnTo>
                    <a:pt x="253" y="1577"/>
                  </a:lnTo>
                  <a:lnTo>
                    <a:pt x="260" y="1577"/>
                  </a:lnTo>
                  <a:lnTo>
                    <a:pt x="305" y="1576"/>
                  </a:lnTo>
                  <a:lnTo>
                    <a:pt x="327" y="1576"/>
                  </a:lnTo>
                  <a:lnTo>
                    <a:pt x="369" y="1575"/>
                  </a:lnTo>
                  <a:lnTo>
                    <a:pt x="379" y="1575"/>
                  </a:lnTo>
                  <a:lnTo>
                    <a:pt x="395" y="1575"/>
                  </a:lnTo>
                  <a:lnTo>
                    <a:pt x="440" y="1575"/>
                  </a:lnTo>
                  <a:lnTo>
                    <a:pt x="446" y="1575"/>
                  </a:lnTo>
                  <a:lnTo>
                    <a:pt x="455" y="1575"/>
                  </a:lnTo>
                  <a:lnTo>
                    <a:pt x="510" y="1575"/>
                  </a:lnTo>
                  <a:lnTo>
                    <a:pt x="535" y="1575"/>
                  </a:lnTo>
                  <a:lnTo>
                    <a:pt x="564" y="1575"/>
                  </a:lnTo>
                  <a:lnTo>
                    <a:pt x="615" y="1575"/>
                  </a:lnTo>
                  <a:lnTo>
                    <a:pt x="629" y="1575"/>
                  </a:lnTo>
                  <a:lnTo>
                    <a:pt x="651" y="1575"/>
                  </a:lnTo>
                  <a:lnTo>
                    <a:pt x="667" y="1575"/>
                  </a:lnTo>
                  <a:lnTo>
                    <a:pt x="712" y="1576"/>
                  </a:lnTo>
                  <a:lnTo>
                    <a:pt x="728" y="1576"/>
                  </a:lnTo>
                  <a:lnTo>
                    <a:pt x="738" y="1576"/>
                  </a:lnTo>
                  <a:lnTo>
                    <a:pt x="741" y="1576"/>
                  </a:lnTo>
                  <a:lnTo>
                    <a:pt x="750" y="1576"/>
                  </a:lnTo>
                  <a:lnTo>
                    <a:pt x="763" y="1577"/>
                  </a:lnTo>
                  <a:lnTo>
                    <a:pt x="777" y="1577"/>
                  </a:lnTo>
                  <a:lnTo>
                    <a:pt x="789" y="1577"/>
                  </a:lnTo>
                  <a:lnTo>
                    <a:pt x="878" y="1580"/>
                  </a:lnTo>
                  <a:lnTo>
                    <a:pt x="892" y="1580"/>
                  </a:lnTo>
                  <a:lnTo>
                    <a:pt x="904" y="1580"/>
                  </a:lnTo>
                  <a:lnTo>
                    <a:pt x="928" y="578"/>
                  </a:lnTo>
                  <a:lnTo>
                    <a:pt x="928" y="565"/>
                  </a:lnTo>
                  <a:lnTo>
                    <a:pt x="912" y="555"/>
                  </a:lnTo>
                  <a:lnTo>
                    <a:pt x="893" y="546"/>
                  </a:lnTo>
                  <a:lnTo>
                    <a:pt x="874" y="534"/>
                  </a:lnTo>
                  <a:lnTo>
                    <a:pt x="866" y="519"/>
                  </a:lnTo>
                  <a:lnTo>
                    <a:pt x="841" y="520"/>
                  </a:lnTo>
                  <a:lnTo>
                    <a:pt x="800" y="509"/>
                  </a:lnTo>
                  <a:lnTo>
                    <a:pt x="781" y="521"/>
                  </a:lnTo>
                  <a:lnTo>
                    <a:pt x="781" y="495"/>
                  </a:lnTo>
                  <a:lnTo>
                    <a:pt x="775" y="479"/>
                  </a:lnTo>
                  <a:lnTo>
                    <a:pt x="771" y="460"/>
                  </a:lnTo>
                  <a:lnTo>
                    <a:pt x="743" y="449"/>
                  </a:lnTo>
                  <a:lnTo>
                    <a:pt x="727" y="433"/>
                  </a:lnTo>
                  <a:lnTo>
                    <a:pt x="712" y="437"/>
                  </a:lnTo>
                  <a:lnTo>
                    <a:pt x="705" y="423"/>
                  </a:lnTo>
                  <a:lnTo>
                    <a:pt x="694" y="416"/>
                  </a:lnTo>
                  <a:lnTo>
                    <a:pt x="694" y="397"/>
                  </a:lnTo>
                  <a:lnTo>
                    <a:pt x="701" y="384"/>
                  </a:lnTo>
                  <a:lnTo>
                    <a:pt x="706" y="378"/>
                  </a:lnTo>
                  <a:lnTo>
                    <a:pt x="712" y="357"/>
                  </a:lnTo>
                  <a:lnTo>
                    <a:pt x="732" y="320"/>
                  </a:lnTo>
                  <a:lnTo>
                    <a:pt x="732" y="313"/>
                  </a:lnTo>
                  <a:lnTo>
                    <a:pt x="741" y="278"/>
                  </a:lnTo>
                  <a:lnTo>
                    <a:pt x="723" y="283"/>
                  </a:lnTo>
                  <a:lnTo>
                    <a:pt x="723" y="272"/>
                  </a:lnTo>
                  <a:lnTo>
                    <a:pt x="729" y="255"/>
                  </a:lnTo>
                  <a:lnTo>
                    <a:pt x="733" y="232"/>
                  </a:lnTo>
                  <a:lnTo>
                    <a:pt x="743" y="234"/>
                  </a:lnTo>
                  <a:lnTo>
                    <a:pt x="751" y="247"/>
                  </a:lnTo>
                  <a:lnTo>
                    <a:pt x="757" y="255"/>
                  </a:lnTo>
                  <a:lnTo>
                    <a:pt x="754" y="246"/>
                  </a:lnTo>
                  <a:lnTo>
                    <a:pt x="752" y="229"/>
                  </a:lnTo>
                  <a:lnTo>
                    <a:pt x="760" y="217"/>
                  </a:lnTo>
                  <a:lnTo>
                    <a:pt x="764" y="228"/>
                  </a:lnTo>
                  <a:lnTo>
                    <a:pt x="780" y="232"/>
                  </a:lnTo>
                  <a:lnTo>
                    <a:pt x="787" y="227"/>
                  </a:lnTo>
                  <a:lnTo>
                    <a:pt x="801" y="206"/>
                  </a:lnTo>
                  <a:lnTo>
                    <a:pt x="789" y="189"/>
                  </a:lnTo>
                  <a:lnTo>
                    <a:pt x="792" y="183"/>
                  </a:lnTo>
                  <a:lnTo>
                    <a:pt x="801" y="186"/>
                  </a:lnTo>
                  <a:lnTo>
                    <a:pt x="809" y="179"/>
                  </a:lnTo>
                  <a:lnTo>
                    <a:pt x="820" y="160"/>
                  </a:lnTo>
                  <a:lnTo>
                    <a:pt x="827" y="142"/>
                  </a:lnTo>
                  <a:lnTo>
                    <a:pt x="832" y="133"/>
                  </a:lnTo>
                  <a:lnTo>
                    <a:pt x="823" y="125"/>
                  </a:lnTo>
                  <a:lnTo>
                    <a:pt x="810" y="125"/>
                  </a:lnTo>
                  <a:lnTo>
                    <a:pt x="796" y="136"/>
                  </a:lnTo>
                  <a:lnTo>
                    <a:pt x="794" y="107"/>
                  </a:lnTo>
                  <a:lnTo>
                    <a:pt x="789" y="97"/>
                  </a:lnTo>
                  <a:lnTo>
                    <a:pt x="784" y="91"/>
                  </a:lnTo>
                  <a:lnTo>
                    <a:pt x="763" y="108"/>
                  </a:lnTo>
                  <a:lnTo>
                    <a:pt x="762" y="126"/>
                  </a:lnTo>
                  <a:lnTo>
                    <a:pt x="766" y="130"/>
                  </a:lnTo>
                  <a:lnTo>
                    <a:pt x="754" y="152"/>
                  </a:lnTo>
                  <a:lnTo>
                    <a:pt x="737" y="158"/>
                  </a:lnTo>
                  <a:lnTo>
                    <a:pt x="734" y="150"/>
                  </a:lnTo>
                  <a:lnTo>
                    <a:pt x="737" y="119"/>
                  </a:lnTo>
                  <a:lnTo>
                    <a:pt x="734" y="113"/>
                  </a:lnTo>
                  <a:lnTo>
                    <a:pt x="724" y="121"/>
                  </a:lnTo>
                  <a:lnTo>
                    <a:pt x="720" y="120"/>
                  </a:lnTo>
                  <a:lnTo>
                    <a:pt x="716" y="114"/>
                  </a:lnTo>
                  <a:lnTo>
                    <a:pt x="728" y="95"/>
                  </a:lnTo>
                  <a:lnTo>
                    <a:pt x="707" y="102"/>
                  </a:lnTo>
                  <a:lnTo>
                    <a:pt x="688" y="101"/>
                  </a:lnTo>
                  <a:lnTo>
                    <a:pt x="681" y="103"/>
                  </a:lnTo>
                  <a:lnTo>
                    <a:pt x="672" y="108"/>
                  </a:lnTo>
                  <a:lnTo>
                    <a:pt x="651" y="129"/>
                  </a:lnTo>
                  <a:lnTo>
                    <a:pt x="642" y="116"/>
                  </a:lnTo>
                  <a:lnTo>
                    <a:pt x="632" y="110"/>
                  </a:lnTo>
                  <a:lnTo>
                    <a:pt x="612" y="110"/>
                  </a:lnTo>
                  <a:lnTo>
                    <a:pt x="601" y="98"/>
                  </a:lnTo>
                  <a:lnTo>
                    <a:pt x="596" y="98"/>
                  </a:lnTo>
                  <a:lnTo>
                    <a:pt x="579" y="106"/>
                  </a:lnTo>
                  <a:lnTo>
                    <a:pt x="564" y="99"/>
                  </a:lnTo>
                  <a:lnTo>
                    <a:pt x="546" y="102"/>
                  </a:lnTo>
                  <a:lnTo>
                    <a:pt x="528" y="89"/>
                  </a:lnTo>
                  <a:lnTo>
                    <a:pt x="510" y="87"/>
                  </a:lnTo>
                  <a:lnTo>
                    <a:pt x="500" y="83"/>
                  </a:lnTo>
                  <a:lnTo>
                    <a:pt x="500" y="70"/>
                  </a:lnTo>
                  <a:lnTo>
                    <a:pt x="493" y="73"/>
                  </a:lnTo>
                  <a:lnTo>
                    <a:pt x="481" y="81"/>
                  </a:lnTo>
                  <a:lnTo>
                    <a:pt x="474" y="76"/>
                  </a:lnTo>
                  <a:lnTo>
                    <a:pt x="465" y="74"/>
                  </a:lnTo>
                  <a:lnTo>
                    <a:pt x="458" y="75"/>
                  </a:lnTo>
                  <a:lnTo>
                    <a:pt x="430" y="68"/>
                  </a:lnTo>
                  <a:lnTo>
                    <a:pt x="415" y="53"/>
                  </a:lnTo>
                  <a:lnTo>
                    <a:pt x="409" y="40"/>
                  </a:lnTo>
                  <a:lnTo>
                    <a:pt x="401" y="35"/>
                  </a:lnTo>
                  <a:lnTo>
                    <a:pt x="391" y="38"/>
                  </a:lnTo>
                  <a:lnTo>
                    <a:pt x="388" y="51"/>
                  </a:lnTo>
                  <a:lnTo>
                    <a:pt x="371" y="39"/>
                  </a:lnTo>
                  <a:lnTo>
                    <a:pt x="362" y="29"/>
                  </a:lnTo>
                  <a:lnTo>
                    <a:pt x="356" y="19"/>
                  </a:lnTo>
                  <a:lnTo>
                    <a:pt x="348" y="21"/>
                  </a:lnTo>
                  <a:lnTo>
                    <a:pt x="342" y="12"/>
                  </a:lnTo>
                  <a:lnTo>
                    <a:pt x="332" y="15"/>
                  </a:lnTo>
                  <a:lnTo>
                    <a:pt x="332" y="30"/>
                  </a:lnTo>
                  <a:lnTo>
                    <a:pt x="325" y="44"/>
                  </a:lnTo>
                  <a:lnTo>
                    <a:pt x="318" y="16"/>
                  </a:lnTo>
                  <a:lnTo>
                    <a:pt x="314" y="9"/>
                  </a:lnTo>
                  <a:lnTo>
                    <a:pt x="308" y="15"/>
                  </a:lnTo>
                  <a:lnTo>
                    <a:pt x="304" y="23"/>
                  </a:lnTo>
                  <a:lnTo>
                    <a:pt x="297" y="19"/>
                  </a:lnTo>
                  <a:lnTo>
                    <a:pt x="291" y="21"/>
                  </a:lnTo>
                  <a:lnTo>
                    <a:pt x="289" y="23"/>
                  </a:lnTo>
                  <a:lnTo>
                    <a:pt x="306" y="30"/>
                  </a:lnTo>
                  <a:lnTo>
                    <a:pt x="316" y="41"/>
                  </a:lnTo>
                  <a:lnTo>
                    <a:pt x="329" y="52"/>
                  </a:lnTo>
                  <a:lnTo>
                    <a:pt x="345" y="49"/>
                  </a:lnTo>
                  <a:lnTo>
                    <a:pt x="365" y="50"/>
                  </a:lnTo>
                  <a:lnTo>
                    <a:pt x="377" y="62"/>
                  </a:lnTo>
                  <a:lnTo>
                    <a:pt x="378" y="108"/>
                  </a:lnTo>
                  <a:lnTo>
                    <a:pt x="361" y="118"/>
                  </a:lnTo>
                  <a:lnTo>
                    <a:pt x="323" y="131"/>
                  </a:lnTo>
                  <a:lnTo>
                    <a:pt x="308" y="131"/>
                  </a:lnTo>
                  <a:lnTo>
                    <a:pt x="289" y="127"/>
                  </a:lnTo>
                  <a:lnTo>
                    <a:pt x="265" y="130"/>
                  </a:lnTo>
                  <a:lnTo>
                    <a:pt x="242" y="125"/>
                  </a:lnTo>
                  <a:lnTo>
                    <a:pt x="241" y="136"/>
                  </a:lnTo>
                  <a:lnTo>
                    <a:pt x="215" y="127"/>
                  </a:lnTo>
                  <a:lnTo>
                    <a:pt x="205" y="143"/>
                  </a:lnTo>
                  <a:lnTo>
                    <a:pt x="197" y="147"/>
                  </a:lnTo>
                  <a:lnTo>
                    <a:pt x="209" y="165"/>
                  </a:lnTo>
                  <a:lnTo>
                    <a:pt x="207" y="179"/>
                  </a:lnTo>
                  <a:lnTo>
                    <a:pt x="200" y="165"/>
                  </a:lnTo>
                  <a:lnTo>
                    <a:pt x="186" y="158"/>
                  </a:lnTo>
                  <a:lnTo>
                    <a:pt x="172" y="154"/>
                  </a:lnTo>
                  <a:lnTo>
                    <a:pt x="168" y="170"/>
                  </a:lnTo>
                  <a:lnTo>
                    <a:pt x="152" y="177"/>
                  </a:lnTo>
                  <a:lnTo>
                    <a:pt x="134" y="182"/>
                  </a:lnTo>
                  <a:lnTo>
                    <a:pt x="127" y="201"/>
                  </a:lnTo>
                  <a:lnTo>
                    <a:pt x="126" y="220"/>
                  </a:lnTo>
                  <a:lnTo>
                    <a:pt x="123" y="232"/>
                  </a:lnTo>
                  <a:lnTo>
                    <a:pt x="138" y="230"/>
                  </a:lnTo>
                  <a:lnTo>
                    <a:pt x="140" y="252"/>
                  </a:lnTo>
                  <a:lnTo>
                    <a:pt x="128" y="266"/>
                  </a:lnTo>
                  <a:lnTo>
                    <a:pt x="109" y="267"/>
                  </a:lnTo>
                  <a:lnTo>
                    <a:pt x="96" y="263"/>
                  </a:lnTo>
                  <a:lnTo>
                    <a:pt x="87" y="276"/>
                  </a:lnTo>
                  <a:lnTo>
                    <a:pt x="87" y="290"/>
                  </a:lnTo>
                  <a:lnTo>
                    <a:pt x="68" y="323"/>
                  </a:lnTo>
                  <a:lnTo>
                    <a:pt x="58" y="327"/>
                  </a:lnTo>
                  <a:lnTo>
                    <a:pt x="52" y="324"/>
                  </a:lnTo>
                  <a:lnTo>
                    <a:pt x="45" y="354"/>
                  </a:lnTo>
                  <a:lnTo>
                    <a:pt x="60" y="376"/>
                  </a:lnTo>
                  <a:lnTo>
                    <a:pt x="87" y="403"/>
                  </a:lnTo>
                  <a:lnTo>
                    <a:pt x="86" y="406"/>
                  </a:lnTo>
                  <a:lnTo>
                    <a:pt x="71" y="413"/>
                  </a:lnTo>
                  <a:lnTo>
                    <a:pt x="77" y="435"/>
                  </a:lnTo>
                  <a:lnTo>
                    <a:pt x="79" y="443"/>
                  </a:lnTo>
                  <a:lnTo>
                    <a:pt x="69" y="445"/>
                  </a:lnTo>
                  <a:lnTo>
                    <a:pt x="35" y="412"/>
                  </a:lnTo>
                  <a:lnTo>
                    <a:pt x="23" y="405"/>
                  </a:lnTo>
                  <a:lnTo>
                    <a:pt x="1" y="409"/>
                  </a:lnTo>
                  <a:lnTo>
                    <a:pt x="0" y="409"/>
                  </a:lnTo>
                  <a:lnTo>
                    <a:pt x="39" y="1583"/>
                  </a:lnTo>
                  <a:lnTo>
                    <a:pt x="42" y="1583"/>
                  </a:lnTo>
                  <a:lnTo>
                    <a:pt x="62" y="1582"/>
                  </a:lnTo>
                  <a:close/>
                  <a:moveTo>
                    <a:pt x="119" y="80"/>
                  </a:moveTo>
                  <a:lnTo>
                    <a:pt x="160" y="79"/>
                  </a:lnTo>
                  <a:lnTo>
                    <a:pt x="143" y="63"/>
                  </a:lnTo>
                  <a:lnTo>
                    <a:pt x="136" y="51"/>
                  </a:lnTo>
                  <a:lnTo>
                    <a:pt x="129" y="36"/>
                  </a:lnTo>
                  <a:lnTo>
                    <a:pt x="123" y="35"/>
                  </a:lnTo>
                  <a:lnTo>
                    <a:pt x="115" y="47"/>
                  </a:lnTo>
                  <a:lnTo>
                    <a:pt x="114" y="63"/>
                  </a:lnTo>
                  <a:lnTo>
                    <a:pt x="109" y="66"/>
                  </a:lnTo>
                  <a:lnTo>
                    <a:pt x="112" y="83"/>
                  </a:lnTo>
                  <a:lnTo>
                    <a:pt x="119" y="80"/>
                  </a:lnTo>
                  <a:close/>
                  <a:moveTo>
                    <a:pt x="790" y="44"/>
                  </a:moveTo>
                  <a:lnTo>
                    <a:pt x="796" y="30"/>
                  </a:lnTo>
                  <a:lnTo>
                    <a:pt x="808" y="15"/>
                  </a:lnTo>
                  <a:lnTo>
                    <a:pt x="808" y="0"/>
                  </a:lnTo>
                  <a:lnTo>
                    <a:pt x="801" y="2"/>
                  </a:lnTo>
                  <a:lnTo>
                    <a:pt x="790" y="19"/>
                  </a:lnTo>
                  <a:lnTo>
                    <a:pt x="786" y="44"/>
                  </a:lnTo>
                  <a:lnTo>
                    <a:pt x="790" y="44"/>
                  </a:lnTo>
                  <a:close/>
                  <a:moveTo>
                    <a:pt x="785" y="287"/>
                  </a:moveTo>
                  <a:lnTo>
                    <a:pt x="784" y="326"/>
                  </a:lnTo>
                  <a:lnTo>
                    <a:pt x="794" y="341"/>
                  </a:lnTo>
                  <a:lnTo>
                    <a:pt x="815" y="342"/>
                  </a:lnTo>
                  <a:lnTo>
                    <a:pt x="832" y="335"/>
                  </a:lnTo>
                  <a:lnTo>
                    <a:pt x="826" y="329"/>
                  </a:lnTo>
                  <a:lnTo>
                    <a:pt x="821" y="286"/>
                  </a:lnTo>
                  <a:lnTo>
                    <a:pt x="808" y="296"/>
                  </a:lnTo>
                  <a:lnTo>
                    <a:pt x="802" y="280"/>
                  </a:lnTo>
                  <a:lnTo>
                    <a:pt x="794" y="293"/>
                  </a:lnTo>
                  <a:lnTo>
                    <a:pt x="791" y="287"/>
                  </a:lnTo>
                  <a:lnTo>
                    <a:pt x="785" y="287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/>
                <a:ea typeface="+mn-ea"/>
                <a:cs typeface="+mn-cs"/>
              </a:endParaRPr>
            </a:p>
          </p:txBody>
        </p:sp>
        <p:sp>
          <p:nvSpPr>
            <p:cNvPr id="11" name="Freeform 19">
              <a:extLst>
                <a:ext uri="{FF2B5EF4-FFF2-40B4-BE49-F238E27FC236}">
                  <a16:creationId xmlns:a16="http://schemas.microsoft.com/office/drawing/2014/main" id="{80401E0A-01DE-5B1E-F7FE-E4F7E53690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70905" y="751324"/>
              <a:ext cx="2259265" cy="3097601"/>
            </a:xfrm>
            <a:custGeom>
              <a:avLst/>
              <a:gdLst>
                <a:gd name="T0" fmla="*/ 36 w 1493"/>
                <a:gd name="T1" fmla="*/ 603 h 2047"/>
                <a:gd name="T2" fmla="*/ 220 w 1493"/>
                <a:gd name="T3" fmla="*/ 730 h 2047"/>
                <a:gd name="T4" fmla="*/ 390 w 1493"/>
                <a:gd name="T5" fmla="*/ 541 h 2047"/>
                <a:gd name="T6" fmla="*/ 426 w 1493"/>
                <a:gd name="T7" fmla="*/ 273 h 2047"/>
                <a:gd name="T8" fmla="*/ 466 w 1493"/>
                <a:gd name="T9" fmla="*/ 120 h 2047"/>
                <a:gd name="T10" fmla="*/ 544 w 1493"/>
                <a:gd name="T11" fmla="*/ 0 h 2047"/>
                <a:gd name="T12" fmla="*/ 561 w 1493"/>
                <a:gd name="T13" fmla="*/ 132 h 2047"/>
                <a:gd name="T14" fmla="*/ 618 w 1493"/>
                <a:gd name="T15" fmla="*/ 243 h 2047"/>
                <a:gd name="T16" fmla="*/ 670 w 1493"/>
                <a:gd name="T17" fmla="*/ 412 h 2047"/>
                <a:gd name="T18" fmla="*/ 802 w 1493"/>
                <a:gd name="T19" fmla="*/ 479 h 2047"/>
                <a:gd name="T20" fmla="*/ 812 w 1493"/>
                <a:gd name="T21" fmla="*/ 650 h 2047"/>
                <a:gd name="T22" fmla="*/ 857 w 1493"/>
                <a:gd name="T23" fmla="*/ 831 h 2047"/>
                <a:gd name="T24" fmla="*/ 880 w 1493"/>
                <a:gd name="T25" fmla="*/ 887 h 2047"/>
                <a:gd name="T26" fmla="*/ 986 w 1493"/>
                <a:gd name="T27" fmla="*/ 952 h 2047"/>
                <a:gd name="T28" fmla="*/ 1071 w 1493"/>
                <a:gd name="T29" fmla="*/ 1050 h 2047"/>
                <a:gd name="T30" fmla="*/ 1113 w 1493"/>
                <a:gd name="T31" fmla="*/ 1128 h 2047"/>
                <a:gd name="T32" fmla="*/ 1167 w 1493"/>
                <a:gd name="T33" fmla="*/ 1217 h 2047"/>
                <a:gd name="T34" fmla="*/ 1201 w 1493"/>
                <a:gd name="T35" fmla="*/ 1314 h 2047"/>
                <a:gd name="T36" fmla="*/ 1275 w 1493"/>
                <a:gd name="T37" fmla="*/ 1314 h 2047"/>
                <a:gd name="T38" fmla="*/ 1326 w 1493"/>
                <a:gd name="T39" fmla="*/ 1496 h 2047"/>
                <a:gd name="T40" fmla="*/ 1408 w 1493"/>
                <a:gd name="T41" fmla="*/ 1588 h 2047"/>
                <a:gd name="T42" fmla="*/ 1461 w 1493"/>
                <a:gd name="T43" fmla="*/ 1713 h 2047"/>
                <a:gd name="T44" fmla="*/ 1444 w 1493"/>
                <a:gd name="T45" fmla="*/ 1865 h 2047"/>
                <a:gd name="T46" fmla="*/ 1456 w 1493"/>
                <a:gd name="T47" fmla="*/ 1970 h 2047"/>
                <a:gd name="T48" fmla="*/ 1429 w 1493"/>
                <a:gd name="T49" fmla="*/ 1978 h 2047"/>
                <a:gd name="T50" fmla="*/ 1395 w 1493"/>
                <a:gd name="T51" fmla="*/ 1979 h 2047"/>
                <a:gd name="T52" fmla="*/ 1370 w 1493"/>
                <a:gd name="T53" fmla="*/ 1964 h 2047"/>
                <a:gd name="T54" fmla="*/ 1358 w 1493"/>
                <a:gd name="T55" fmla="*/ 1973 h 2047"/>
                <a:gd name="T56" fmla="*/ 1323 w 1493"/>
                <a:gd name="T57" fmla="*/ 1983 h 2047"/>
                <a:gd name="T58" fmla="*/ 1317 w 1493"/>
                <a:gd name="T59" fmla="*/ 1998 h 2047"/>
                <a:gd name="T60" fmla="*/ 1290 w 1493"/>
                <a:gd name="T61" fmla="*/ 2029 h 2047"/>
                <a:gd name="T62" fmla="*/ 1267 w 1493"/>
                <a:gd name="T63" fmla="*/ 2029 h 2047"/>
                <a:gd name="T64" fmla="*/ 1249 w 1493"/>
                <a:gd name="T65" fmla="*/ 2047 h 2047"/>
                <a:gd name="T66" fmla="*/ 1246 w 1493"/>
                <a:gd name="T67" fmla="*/ 2030 h 2047"/>
                <a:gd name="T68" fmla="*/ 1225 w 1493"/>
                <a:gd name="T69" fmla="*/ 1996 h 2047"/>
                <a:gd name="T70" fmla="*/ 1189 w 1493"/>
                <a:gd name="T71" fmla="*/ 1984 h 2047"/>
                <a:gd name="T72" fmla="*/ 1166 w 1493"/>
                <a:gd name="T73" fmla="*/ 1973 h 2047"/>
                <a:gd name="T74" fmla="*/ 1143 w 1493"/>
                <a:gd name="T75" fmla="*/ 1968 h 2047"/>
                <a:gd name="T76" fmla="*/ 1095 w 1493"/>
                <a:gd name="T77" fmla="*/ 1967 h 2047"/>
                <a:gd name="T78" fmla="*/ 1086 w 1493"/>
                <a:gd name="T79" fmla="*/ 1962 h 2047"/>
                <a:gd name="T80" fmla="*/ 1037 w 1493"/>
                <a:gd name="T81" fmla="*/ 1997 h 2047"/>
                <a:gd name="T82" fmla="*/ 1008 w 1493"/>
                <a:gd name="T83" fmla="*/ 1998 h 2047"/>
                <a:gd name="T84" fmla="*/ 958 w 1493"/>
                <a:gd name="T85" fmla="*/ 1993 h 2047"/>
                <a:gd name="T86" fmla="*/ 893 w 1493"/>
                <a:gd name="T87" fmla="*/ 1986 h 2047"/>
                <a:gd name="T88" fmla="*/ 819 w 1493"/>
                <a:gd name="T89" fmla="*/ 1979 h 2047"/>
                <a:gd name="T90" fmla="*/ 754 w 1493"/>
                <a:gd name="T91" fmla="*/ 1973 h 2047"/>
                <a:gd name="T92" fmla="*/ 700 w 1493"/>
                <a:gd name="T93" fmla="*/ 1968 h 2047"/>
                <a:gd name="T94" fmla="*/ 688 w 1493"/>
                <a:gd name="T95" fmla="*/ 1967 h 2047"/>
                <a:gd name="T96" fmla="*/ 680 w 1493"/>
                <a:gd name="T97" fmla="*/ 1966 h 2047"/>
                <a:gd name="T98" fmla="*/ 596 w 1493"/>
                <a:gd name="T99" fmla="*/ 1959 h 2047"/>
                <a:gd name="T100" fmla="*/ 556 w 1493"/>
                <a:gd name="T101" fmla="*/ 1956 h 2047"/>
                <a:gd name="T102" fmla="*/ 526 w 1493"/>
                <a:gd name="T103" fmla="*/ 1953 h 2047"/>
                <a:gd name="T104" fmla="*/ 480 w 1493"/>
                <a:gd name="T105" fmla="*/ 1951 h 2047"/>
                <a:gd name="T106" fmla="*/ 441 w 1493"/>
                <a:gd name="T107" fmla="*/ 1949 h 2047"/>
                <a:gd name="T108" fmla="*/ 338 w 1493"/>
                <a:gd name="T109" fmla="*/ 1941 h 2047"/>
                <a:gd name="T110" fmla="*/ 203 w 1493"/>
                <a:gd name="T111" fmla="*/ 597 h 2047"/>
                <a:gd name="T112" fmla="*/ 199 w 1493"/>
                <a:gd name="T113" fmla="*/ 616 h 2047"/>
                <a:gd name="T114" fmla="*/ 1460 w 1493"/>
                <a:gd name="T115" fmla="*/ 1647 h 2047"/>
                <a:gd name="T116" fmla="*/ 1478 w 1493"/>
                <a:gd name="T117" fmla="*/ 1603 h 2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93" h="2047">
                  <a:moveTo>
                    <a:pt x="271" y="1938"/>
                  </a:moveTo>
                  <a:lnTo>
                    <a:pt x="271" y="1938"/>
                  </a:lnTo>
                  <a:lnTo>
                    <a:pt x="289" y="1614"/>
                  </a:lnTo>
                  <a:lnTo>
                    <a:pt x="0" y="1602"/>
                  </a:lnTo>
                  <a:lnTo>
                    <a:pt x="24" y="600"/>
                  </a:lnTo>
                  <a:lnTo>
                    <a:pt x="24" y="587"/>
                  </a:lnTo>
                  <a:lnTo>
                    <a:pt x="25" y="588"/>
                  </a:lnTo>
                  <a:lnTo>
                    <a:pt x="36" y="603"/>
                  </a:lnTo>
                  <a:lnTo>
                    <a:pt x="52" y="617"/>
                  </a:lnTo>
                  <a:lnTo>
                    <a:pt x="66" y="620"/>
                  </a:lnTo>
                  <a:lnTo>
                    <a:pt x="80" y="628"/>
                  </a:lnTo>
                  <a:lnTo>
                    <a:pt x="132" y="642"/>
                  </a:lnTo>
                  <a:lnTo>
                    <a:pt x="149" y="656"/>
                  </a:lnTo>
                  <a:lnTo>
                    <a:pt x="155" y="677"/>
                  </a:lnTo>
                  <a:lnTo>
                    <a:pt x="163" y="689"/>
                  </a:lnTo>
                  <a:lnTo>
                    <a:pt x="220" y="730"/>
                  </a:lnTo>
                  <a:lnTo>
                    <a:pt x="247" y="742"/>
                  </a:lnTo>
                  <a:lnTo>
                    <a:pt x="270" y="737"/>
                  </a:lnTo>
                  <a:lnTo>
                    <a:pt x="291" y="729"/>
                  </a:lnTo>
                  <a:lnTo>
                    <a:pt x="323" y="720"/>
                  </a:lnTo>
                  <a:lnTo>
                    <a:pt x="332" y="708"/>
                  </a:lnTo>
                  <a:lnTo>
                    <a:pt x="342" y="669"/>
                  </a:lnTo>
                  <a:lnTo>
                    <a:pt x="367" y="625"/>
                  </a:lnTo>
                  <a:lnTo>
                    <a:pt x="390" y="541"/>
                  </a:lnTo>
                  <a:lnTo>
                    <a:pt x="400" y="509"/>
                  </a:lnTo>
                  <a:lnTo>
                    <a:pt x="411" y="488"/>
                  </a:lnTo>
                  <a:lnTo>
                    <a:pt x="417" y="465"/>
                  </a:lnTo>
                  <a:lnTo>
                    <a:pt x="414" y="435"/>
                  </a:lnTo>
                  <a:lnTo>
                    <a:pt x="406" y="400"/>
                  </a:lnTo>
                  <a:lnTo>
                    <a:pt x="411" y="371"/>
                  </a:lnTo>
                  <a:lnTo>
                    <a:pt x="408" y="309"/>
                  </a:lnTo>
                  <a:lnTo>
                    <a:pt x="426" y="273"/>
                  </a:lnTo>
                  <a:lnTo>
                    <a:pt x="425" y="240"/>
                  </a:lnTo>
                  <a:lnTo>
                    <a:pt x="436" y="221"/>
                  </a:lnTo>
                  <a:lnTo>
                    <a:pt x="438" y="203"/>
                  </a:lnTo>
                  <a:lnTo>
                    <a:pt x="423" y="199"/>
                  </a:lnTo>
                  <a:lnTo>
                    <a:pt x="426" y="177"/>
                  </a:lnTo>
                  <a:lnTo>
                    <a:pt x="436" y="143"/>
                  </a:lnTo>
                  <a:lnTo>
                    <a:pt x="457" y="137"/>
                  </a:lnTo>
                  <a:lnTo>
                    <a:pt x="466" y="120"/>
                  </a:lnTo>
                  <a:lnTo>
                    <a:pt x="475" y="85"/>
                  </a:lnTo>
                  <a:lnTo>
                    <a:pt x="500" y="57"/>
                  </a:lnTo>
                  <a:lnTo>
                    <a:pt x="500" y="29"/>
                  </a:lnTo>
                  <a:lnTo>
                    <a:pt x="501" y="27"/>
                  </a:lnTo>
                  <a:lnTo>
                    <a:pt x="509" y="21"/>
                  </a:lnTo>
                  <a:lnTo>
                    <a:pt x="520" y="20"/>
                  </a:lnTo>
                  <a:lnTo>
                    <a:pt x="535" y="10"/>
                  </a:lnTo>
                  <a:lnTo>
                    <a:pt x="544" y="0"/>
                  </a:lnTo>
                  <a:lnTo>
                    <a:pt x="554" y="5"/>
                  </a:lnTo>
                  <a:lnTo>
                    <a:pt x="554" y="16"/>
                  </a:lnTo>
                  <a:lnTo>
                    <a:pt x="557" y="32"/>
                  </a:lnTo>
                  <a:lnTo>
                    <a:pt x="554" y="33"/>
                  </a:lnTo>
                  <a:lnTo>
                    <a:pt x="554" y="35"/>
                  </a:lnTo>
                  <a:lnTo>
                    <a:pt x="557" y="61"/>
                  </a:lnTo>
                  <a:lnTo>
                    <a:pt x="556" y="113"/>
                  </a:lnTo>
                  <a:lnTo>
                    <a:pt x="561" y="132"/>
                  </a:lnTo>
                  <a:lnTo>
                    <a:pt x="581" y="134"/>
                  </a:lnTo>
                  <a:lnTo>
                    <a:pt x="586" y="146"/>
                  </a:lnTo>
                  <a:lnTo>
                    <a:pt x="581" y="172"/>
                  </a:lnTo>
                  <a:lnTo>
                    <a:pt x="592" y="183"/>
                  </a:lnTo>
                  <a:lnTo>
                    <a:pt x="600" y="203"/>
                  </a:lnTo>
                  <a:lnTo>
                    <a:pt x="608" y="211"/>
                  </a:lnTo>
                  <a:lnTo>
                    <a:pt x="608" y="237"/>
                  </a:lnTo>
                  <a:lnTo>
                    <a:pt x="618" y="243"/>
                  </a:lnTo>
                  <a:lnTo>
                    <a:pt x="620" y="272"/>
                  </a:lnTo>
                  <a:lnTo>
                    <a:pt x="628" y="295"/>
                  </a:lnTo>
                  <a:lnTo>
                    <a:pt x="625" y="334"/>
                  </a:lnTo>
                  <a:lnTo>
                    <a:pt x="630" y="351"/>
                  </a:lnTo>
                  <a:lnTo>
                    <a:pt x="634" y="369"/>
                  </a:lnTo>
                  <a:lnTo>
                    <a:pt x="640" y="388"/>
                  </a:lnTo>
                  <a:lnTo>
                    <a:pt x="653" y="404"/>
                  </a:lnTo>
                  <a:lnTo>
                    <a:pt x="670" y="412"/>
                  </a:lnTo>
                  <a:lnTo>
                    <a:pt x="695" y="394"/>
                  </a:lnTo>
                  <a:lnTo>
                    <a:pt x="712" y="389"/>
                  </a:lnTo>
                  <a:lnTo>
                    <a:pt x="728" y="393"/>
                  </a:lnTo>
                  <a:lnTo>
                    <a:pt x="739" y="423"/>
                  </a:lnTo>
                  <a:lnTo>
                    <a:pt x="757" y="433"/>
                  </a:lnTo>
                  <a:lnTo>
                    <a:pt x="771" y="452"/>
                  </a:lnTo>
                  <a:lnTo>
                    <a:pt x="785" y="461"/>
                  </a:lnTo>
                  <a:lnTo>
                    <a:pt x="802" y="479"/>
                  </a:lnTo>
                  <a:lnTo>
                    <a:pt x="796" y="497"/>
                  </a:lnTo>
                  <a:lnTo>
                    <a:pt x="801" y="509"/>
                  </a:lnTo>
                  <a:lnTo>
                    <a:pt x="795" y="545"/>
                  </a:lnTo>
                  <a:lnTo>
                    <a:pt x="801" y="564"/>
                  </a:lnTo>
                  <a:lnTo>
                    <a:pt x="801" y="580"/>
                  </a:lnTo>
                  <a:lnTo>
                    <a:pt x="808" y="597"/>
                  </a:lnTo>
                  <a:lnTo>
                    <a:pt x="807" y="628"/>
                  </a:lnTo>
                  <a:lnTo>
                    <a:pt x="812" y="650"/>
                  </a:lnTo>
                  <a:lnTo>
                    <a:pt x="832" y="684"/>
                  </a:lnTo>
                  <a:lnTo>
                    <a:pt x="847" y="685"/>
                  </a:lnTo>
                  <a:lnTo>
                    <a:pt x="849" y="709"/>
                  </a:lnTo>
                  <a:lnTo>
                    <a:pt x="861" y="748"/>
                  </a:lnTo>
                  <a:lnTo>
                    <a:pt x="864" y="769"/>
                  </a:lnTo>
                  <a:lnTo>
                    <a:pt x="863" y="800"/>
                  </a:lnTo>
                  <a:lnTo>
                    <a:pt x="859" y="814"/>
                  </a:lnTo>
                  <a:lnTo>
                    <a:pt x="857" y="831"/>
                  </a:lnTo>
                  <a:lnTo>
                    <a:pt x="859" y="851"/>
                  </a:lnTo>
                  <a:lnTo>
                    <a:pt x="871" y="863"/>
                  </a:lnTo>
                  <a:lnTo>
                    <a:pt x="880" y="867"/>
                  </a:lnTo>
                  <a:lnTo>
                    <a:pt x="876" y="876"/>
                  </a:lnTo>
                  <a:lnTo>
                    <a:pt x="882" y="870"/>
                  </a:lnTo>
                  <a:lnTo>
                    <a:pt x="882" y="873"/>
                  </a:lnTo>
                  <a:lnTo>
                    <a:pt x="878" y="882"/>
                  </a:lnTo>
                  <a:lnTo>
                    <a:pt x="880" y="887"/>
                  </a:lnTo>
                  <a:lnTo>
                    <a:pt x="880" y="897"/>
                  </a:lnTo>
                  <a:lnTo>
                    <a:pt x="884" y="917"/>
                  </a:lnTo>
                  <a:lnTo>
                    <a:pt x="909" y="927"/>
                  </a:lnTo>
                  <a:lnTo>
                    <a:pt x="915" y="939"/>
                  </a:lnTo>
                  <a:lnTo>
                    <a:pt x="933" y="948"/>
                  </a:lnTo>
                  <a:lnTo>
                    <a:pt x="967" y="959"/>
                  </a:lnTo>
                  <a:lnTo>
                    <a:pt x="975" y="959"/>
                  </a:lnTo>
                  <a:lnTo>
                    <a:pt x="986" y="952"/>
                  </a:lnTo>
                  <a:lnTo>
                    <a:pt x="990" y="985"/>
                  </a:lnTo>
                  <a:lnTo>
                    <a:pt x="995" y="1000"/>
                  </a:lnTo>
                  <a:lnTo>
                    <a:pt x="1004" y="1009"/>
                  </a:lnTo>
                  <a:lnTo>
                    <a:pt x="1023" y="1005"/>
                  </a:lnTo>
                  <a:lnTo>
                    <a:pt x="1036" y="1016"/>
                  </a:lnTo>
                  <a:lnTo>
                    <a:pt x="1053" y="1021"/>
                  </a:lnTo>
                  <a:lnTo>
                    <a:pt x="1060" y="1038"/>
                  </a:lnTo>
                  <a:lnTo>
                    <a:pt x="1071" y="1050"/>
                  </a:lnTo>
                  <a:lnTo>
                    <a:pt x="1082" y="1044"/>
                  </a:lnTo>
                  <a:lnTo>
                    <a:pt x="1090" y="1053"/>
                  </a:lnTo>
                  <a:lnTo>
                    <a:pt x="1111" y="1068"/>
                  </a:lnTo>
                  <a:lnTo>
                    <a:pt x="1118" y="1077"/>
                  </a:lnTo>
                  <a:lnTo>
                    <a:pt x="1121" y="1097"/>
                  </a:lnTo>
                  <a:lnTo>
                    <a:pt x="1107" y="1093"/>
                  </a:lnTo>
                  <a:lnTo>
                    <a:pt x="1104" y="1116"/>
                  </a:lnTo>
                  <a:lnTo>
                    <a:pt x="1113" y="1128"/>
                  </a:lnTo>
                  <a:lnTo>
                    <a:pt x="1130" y="1131"/>
                  </a:lnTo>
                  <a:lnTo>
                    <a:pt x="1134" y="1141"/>
                  </a:lnTo>
                  <a:lnTo>
                    <a:pt x="1146" y="1159"/>
                  </a:lnTo>
                  <a:lnTo>
                    <a:pt x="1147" y="1176"/>
                  </a:lnTo>
                  <a:lnTo>
                    <a:pt x="1151" y="1188"/>
                  </a:lnTo>
                  <a:lnTo>
                    <a:pt x="1153" y="1201"/>
                  </a:lnTo>
                  <a:lnTo>
                    <a:pt x="1167" y="1205"/>
                  </a:lnTo>
                  <a:lnTo>
                    <a:pt x="1167" y="1217"/>
                  </a:lnTo>
                  <a:lnTo>
                    <a:pt x="1163" y="1266"/>
                  </a:lnTo>
                  <a:lnTo>
                    <a:pt x="1168" y="1277"/>
                  </a:lnTo>
                  <a:lnTo>
                    <a:pt x="1168" y="1291"/>
                  </a:lnTo>
                  <a:lnTo>
                    <a:pt x="1175" y="1300"/>
                  </a:lnTo>
                  <a:lnTo>
                    <a:pt x="1178" y="1316"/>
                  </a:lnTo>
                  <a:lnTo>
                    <a:pt x="1184" y="1317"/>
                  </a:lnTo>
                  <a:lnTo>
                    <a:pt x="1190" y="1313"/>
                  </a:lnTo>
                  <a:lnTo>
                    <a:pt x="1201" y="1314"/>
                  </a:lnTo>
                  <a:lnTo>
                    <a:pt x="1204" y="1288"/>
                  </a:lnTo>
                  <a:lnTo>
                    <a:pt x="1216" y="1279"/>
                  </a:lnTo>
                  <a:lnTo>
                    <a:pt x="1219" y="1299"/>
                  </a:lnTo>
                  <a:lnTo>
                    <a:pt x="1230" y="1308"/>
                  </a:lnTo>
                  <a:lnTo>
                    <a:pt x="1248" y="1321"/>
                  </a:lnTo>
                  <a:lnTo>
                    <a:pt x="1260" y="1334"/>
                  </a:lnTo>
                  <a:lnTo>
                    <a:pt x="1267" y="1307"/>
                  </a:lnTo>
                  <a:lnTo>
                    <a:pt x="1275" y="1314"/>
                  </a:lnTo>
                  <a:lnTo>
                    <a:pt x="1275" y="1327"/>
                  </a:lnTo>
                  <a:lnTo>
                    <a:pt x="1278" y="1333"/>
                  </a:lnTo>
                  <a:lnTo>
                    <a:pt x="1281" y="1362"/>
                  </a:lnTo>
                  <a:lnTo>
                    <a:pt x="1277" y="1415"/>
                  </a:lnTo>
                  <a:lnTo>
                    <a:pt x="1281" y="1441"/>
                  </a:lnTo>
                  <a:lnTo>
                    <a:pt x="1293" y="1455"/>
                  </a:lnTo>
                  <a:lnTo>
                    <a:pt x="1302" y="1470"/>
                  </a:lnTo>
                  <a:lnTo>
                    <a:pt x="1326" y="1496"/>
                  </a:lnTo>
                  <a:lnTo>
                    <a:pt x="1347" y="1499"/>
                  </a:lnTo>
                  <a:lnTo>
                    <a:pt x="1359" y="1511"/>
                  </a:lnTo>
                  <a:lnTo>
                    <a:pt x="1369" y="1527"/>
                  </a:lnTo>
                  <a:lnTo>
                    <a:pt x="1378" y="1547"/>
                  </a:lnTo>
                  <a:lnTo>
                    <a:pt x="1379" y="1559"/>
                  </a:lnTo>
                  <a:lnTo>
                    <a:pt x="1392" y="1575"/>
                  </a:lnTo>
                  <a:lnTo>
                    <a:pt x="1409" y="1584"/>
                  </a:lnTo>
                  <a:lnTo>
                    <a:pt x="1408" y="1588"/>
                  </a:lnTo>
                  <a:lnTo>
                    <a:pt x="1426" y="1626"/>
                  </a:lnTo>
                  <a:lnTo>
                    <a:pt x="1421" y="1636"/>
                  </a:lnTo>
                  <a:lnTo>
                    <a:pt x="1441" y="1647"/>
                  </a:lnTo>
                  <a:lnTo>
                    <a:pt x="1443" y="1662"/>
                  </a:lnTo>
                  <a:lnTo>
                    <a:pt x="1442" y="1695"/>
                  </a:lnTo>
                  <a:lnTo>
                    <a:pt x="1449" y="1713"/>
                  </a:lnTo>
                  <a:lnTo>
                    <a:pt x="1453" y="1723"/>
                  </a:lnTo>
                  <a:lnTo>
                    <a:pt x="1461" y="1713"/>
                  </a:lnTo>
                  <a:lnTo>
                    <a:pt x="1460" y="1740"/>
                  </a:lnTo>
                  <a:lnTo>
                    <a:pt x="1450" y="1767"/>
                  </a:lnTo>
                  <a:lnTo>
                    <a:pt x="1453" y="1785"/>
                  </a:lnTo>
                  <a:lnTo>
                    <a:pt x="1450" y="1835"/>
                  </a:lnTo>
                  <a:lnTo>
                    <a:pt x="1454" y="1852"/>
                  </a:lnTo>
                  <a:lnTo>
                    <a:pt x="1447" y="1846"/>
                  </a:lnTo>
                  <a:lnTo>
                    <a:pt x="1442" y="1858"/>
                  </a:lnTo>
                  <a:lnTo>
                    <a:pt x="1444" y="1865"/>
                  </a:lnTo>
                  <a:lnTo>
                    <a:pt x="1444" y="1876"/>
                  </a:lnTo>
                  <a:lnTo>
                    <a:pt x="1449" y="1884"/>
                  </a:lnTo>
                  <a:lnTo>
                    <a:pt x="1450" y="1905"/>
                  </a:lnTo>
                  <a:lnTo>
                    <a:pt x="1458" y="1936"/>
                  </a:lnTo>
                  <a:lnTo>
                    <a:pt x="1462" y="1967"/>
                  </a:lnTo>
                  <a:lnTo>
                    <a:pt x="1461" y="1968"/>
                  </a:lnTo>
                  <a:lnTo>
                    <a:pt x="1458" y="1969"/>
                  </a:lnTo>
                  <a:lnTo>
                    <a:pt x="1456" y="1970"/>
                  </a:lnTo>
                  <a:lnTo>
                    <a:pt x="1445" y="1973"/>
                  </a:lnTo>
                  <a:lnTo>
                    <a:pt x="1445" y="1973"/>
                  </a:lnTo>
                  <a:lnTo>
                    <a:pt x="1444" y="1973"/>
                  </a:lnTo>
                  <a:lnTo>
                    <a:pt x="1442" y="1973"/>
                  </a:lnTo>
                  <a:lnTo>
                    <a:pt x="1433" y="1973"/>
                  </a:lnTo>
                  <a:lnTo>
                    <a:pt x="1433" y="1974"/>
                  </a:lnTo>
                  <a:lnTo>
                    <a:pt x="1432" y="1974"/>
                  </a:lnTo>
                  <a:lnTo>
                    <a:pt x="1429" y="1978"/>
                  </a:lnTo>
                  <a:lnTo>
                    <a:pt x="1426" y="1981"/>
                  </a:lnTo>
                  <a:lnTo>
                    <a:pt x="1426" y="1981"/>
                  </a:lnTo>
                  <a:lnTo>
                    <a:pt x="1425" y="1983"/>
                  </a:lnTo>
                  <a:lnTo>
                    <a:pt x="1424" y="1983"/>
                  </a:lnTo>
                  <a:lnTo>
                    <a:pt x="1409" y="1979"/>
                  </a:lnTo>
                  <a:lnTo>
                    <a:pt x="1397" y="1978"/>
                  </a:lnTo>
                  <a:lnTo>
                    <a:pt x="1396" y="1979"/>
                  </a:lnTo>
                  <a:lnTo>
                    <a:pt x="1395" y="1979"/>
                  </a:lnTo>
                  <a:lnTo>
                    <a:pt x="1391" y="1979"/>
                  </a:lnTo>
                  <a:lnTo>
                    <a:pt x="1391" y="1978"/>
                  </a:lnTo>
                  <a:lnTo>
                    <a:pt x="1376" y="1973"/>
                  </a:lnTo>
                  <a:lnTo>
                    <a:pt x="1372" y="1967"/>
                  </a:lnTo>
                  <a:lnTo>
                    <a:pt x="1372" y="1966"/>
                  </a:lnTo>
                  <a:lnTo>
                    <a:pt x="1370" y="1966"/>
                  </a:lnTo>
                  <a:lnTo>
                    <a:pt x="1370" y="1964"/>
                  </a:lnTo>
                  <a:lnTo>
                    <a:pt x="1370" y="1964"/>
                  </a:lnTo>
                  <a:lnTo>
                    <a:pt x="1369" y="1964"/>
                  </a:lnTo>
                  <a:lnTo>
                    <a:pt x="1369" y="1964"/>
                  </a:lnTo>
                  <a:lnTo>
                    <a:pt x="1368" y="1964"/>
                  </a:lnTo>
                  <a:lnTo>
                    <a:pt x="1367" y="1964"/>
                  </a:lnTo>
                  <a:lnTo>
                    <a:pt x="1362" y="1968"/>
                  </a:lnTo>
                  <a:lnTo>
                    <a:pt x="1361" y="1968"/>
                  </a:lnTo>
                  <a:lnTo>
                    <a:pt x="1359" y="1972"/>
                  </a:lnTo>
                  <a:lnTo>
                    <a:pt x="1358" y="1973"/>
                  </a:lnTo>
                  <a:lnTo>
                    <a:pt x="1358" y="1973"/>
                  </a:lnTo>
                  <a:lnTo>
                    <a:pt x="1356" y="1974"/>
                  </a:lnTo>
                  <a:lnTo>
                    <a:pt x="1355" y="1975"/>
                  </a:lnTo>
                  <a:lnTo>
                    <a:pt x="1353" y="1975"/>
                  </a:lnTo>
                  <a:lnTo>
                    <a:pt x="1345" y="1976"/>
                  </a:lnTo>
                  <a:lnTo>
                    <a:pt x="1335" y="1978"/>
                  </a:lnTo>
                  <a:lnTo>
                    <a:pt x="1335" y="1979"/>
                  </a:lnTo>
                  <a:lnTo>
                    <a:pt x="1323" y="1983"/>
                  </a:lnTo>
                  <a:lnTo>
                    <a:pt x="1315" y="1986"/>
                  </a:lnTo>
                  <a:lnTo>
                    <a:pt x="1315" y="1987"/>
                  </a:lnTo>
                  <a:lnTo>
                    <a:pt x="1313" y="1987"/>
                  </a:lnTo>
                  <a:lnTo>
                    <a:pt x="1313" y="1989"/>
                  </a:lnTo>
                  <a:lnTo>
                    <a:pt x="1313" y="1989"/>
                  </a:lnTo>
                  <a:lnTo>
                    <a:pt x="1313" y="1990"/>
                  </a:lnTo>
                  <a:lnTo>
                    <a:pt x="1316" y="1997"/>
                  </a:lnTo>
                  <a:lnTo>
                    <a:pt x="1317" y="1998"/>
                  </a:lnTo>
                  <a:lnTo>
                    <a:pt x="1319" y="2008"/>
                  </a:lnTo>
                  <a:lnTo>
                    <a:pt x="1315" y="2025"/>
                  </a:lnTo>
                  <a:lnTo>
                    <a:pt x="1313" y="2025"/>
                  </a:lnTo>
                  <a:lnTo>
                    <a:pt x="1313" y="2026"/>
                  </a:lnTo>
                  <a:lnTo>
                    <a:pt x="1312" y="2026"/>
                  </a:lnTo>
                  <a:lnTo>
                    <a:pt x="1295" y="2032"/>
                  </a:lnTo>
                  <a:lnTo>
                    <a:pt x="1294" y="2032"/>
                  </a:lnTo>
                  <a:lnTo>
                    <a:pt x="1290" y="2029"/>
                  </a:lnTo>
                  <a:lnTo>
                    <a:pt x="1289" y="2029"/>
                  </a:lnTo>
                  <a:lnTo>
                    <a:pt x="1289" y="2027"/>
                  </a:lnTo>
                  <a:lnTo>
                    <a:pt x="1288" y="2025"/>
                  </a:lnTo>
                  <a:lnTo>
                    <a:pt x="1287" y="2021"/>
                  </a:lnTo>
                  <a:lnTo>
                    <a:pt x="1287" y="2021"/>
                  </a:lnTo>
                  <a:lnTo>
                    <a:pt x="1270" y="2026"/>
                  </a:lnTo>
                  <a:lnTo>
                    <a:pt x="1270" y="2026"/>
                  </a:lnTo>
                  <a:lnTo>
                    <a:pt x="1267" y="2029"/>
                  </a:lnTo>
                  <a:lnTo>
                    <a:pt x="1266" y="2031"/>
                  </a:lnTo>
                  <a:lnTo>
                    <a:pt x="1265" y="2032"/>
                  </a:lnTo>
                  <a:lnTo>
                    <a:pt x="1265" y="2033"/>
                  </a:lnTo>
                  <a:lnTo>
                    <a:pt x="1265" y="2035"/>
                  </a:lnTo>
                  <a:lnTo>
                    <a:pt x="1260" y="2042"/>
                  </a:lnTo>
                  <a:lnTo>
                    <a:pt x="1259" y="2043"/>
                  </a:lnTo>
                  <a:lnTo>
                    <a:pt x="1254" y="2047"/>
                  </a:lnTo>
                  <a:lnTo>
                    <a:pt x="1249" y="2047"/>
                  </a:lnTo>
                  <a:lnTo>
                    <a:pt x="1248" y="2047"/>
                  </a:lnTo>
                  <a:lnTo>
                    <a:pt x="1248" y="2047"/>
                  </a:lnTo>
                  <a:lnTo>
                    <a:pt x="1248" y="2047"/>
                  </a:lnTo>
                  <a:lnTo>
                    <a:pt x="1247" y="2046"/>
                  </a:lnTo>
                  <a:lnTo>
                    <a:pt x="1247" y="2044"/>
                  </a:lnTo>
                  <a:lnTo>
                    <a:pt x="1244" y="2037"/>
                  </a:lnTo>
                  <a:lnTo>
                    <a:pt x="1246" y="2030"/>
                  </a:lnTo>
                  <a:lnTo>
                    <a:pt x="1246" y="2030"/>
                  </a:lnTo>
                  <a:lnTo>
                    <a:pt x="1246" y="2029"/>
                  </a:lnTo>
                  <a:lnTo>
                    <a:pt x="1246" y="2027"/>
                  </a:lnTo>
                  <a:lnTo>
                    <a:pt x="1246" y="2020"/>
                  </a:lnTo>
                  <a:lnTo>
                    <a:pt x="1246" y="2020"/>
                  </a:lnTo>
                  <a:lnTo>
                    <a:pt x="1239" y="2014"/>
                  </a:lnTo>
                  <a:lnTo>
                    <a:pt x="1225" y="1997"/>
                  </a:lnTo>
                  <a:lnTo>
                    <a:pt x="1225" y="1996"/>
                  </a:lnTo>
                  <a:lnTo>
                    <a:pt x="1225" y="1996"/>
                  </a:lnTo>
                  <a:lnTo>
                    <a:pt x="1203" y="1983"/>
                  </a:lnTo>
                  <a:lnTo>
                    <a:pt x="1202" y="1983"/>
                  </a:lnTo>
                  <a:lnTo>
                    <a:pt x="1201" y="1983"/>
                  </a:lnTo>
                  <a:lnTo>
                    <a:pt x="1199" y="1983"/>
                  </a:lnTo>
                  <a:lnTo>
                    <a:pt x="1198" y="1983"/>
                  </a:lnTo>
                  <a:lnTo>
                    <a:pt x="1197" y="1983"/>
                  </a:lnTo>
                  <a:lnTo>
                    <a:pt x="1193" y="1984"/>
                  </a:lnTo>
                  <a:lnTo>
                    <a:pt x="1189" y="1984"/>
                  </a:lnTo>
                  <a:lnTo>
                    <a:pt x="1187" y="1984"/>
                  </a:lnTo>
                  <a:lnTo>
                    <a:pt x="1174" y="1981"/>
                  </a:lnTo>
                  <a:lnTo>
                    <a:pt x="1173" y="1981"/>
                  </a:lnTo>
                  <a:lnTo>
                    <a:pt x="1172" y="1981"/>
                  </a:lnTo>
                  <a:lnTo>
                    <a:pt x="1168" y="1976"/>
                  </a:lnTo>
                  <a:lnTo>
                    <a:pt x="1167" y="1975"/>
                  </a:lnTo>
                  <a:lnTo>
                    <a:pt x="1166" y="1974"/>
                  </a:lnTo>
                  <a:lnTo>
                    <a:pt x="1166" y="1973"/>
                  </a:lnTo>
                  <a:lnTo>
                    <a:pt x="1162" y="1968"/>
                  </a:lnTo>
                  <a:lnTo>
                    <a:pt x="1161" y="1967"/>
                  </a:lnTo>
                  <a:lnTo>
                    <a:pt x="1159" y="1967"/>
                  </a:lnTo>
                  <a:lnTo>
                    <a:pt x="1157" y="1967"/>
                  </a:lnTo>
                  <a:lnTo>
                    <a:pt x="1146" y="1967"/>
                  </a:lnTo>
                  <a:lnTo>
                    <a:pt x="1145" y="1967"/>
                  </a:lnTo>
                  <a:lnTo>
                    <a:pt x="1143" y="1967"/>
                  </a:lnTo>
                  <a:lnTo>
                    <a:pt x="1143" y="1968"/>
                  </a:lnTo>
                  <a:lnTo>
                    <a:pt x="1141" y="1969"/>
                  </a:lnTo>
                  <a:lnTo>
                    <a:pt x="1140" y="1969"/>
                  </a:lnTo>
                  <a:lnTo>
                    <a:pt x="1133" y="1970"/>
                  </a:lnTo>
                  <a:lnTo>
                    <a:pt x="1130" y="1970"/>
                  </a:lnTo>
                  <a:lnTo>
                    <a:pt x="1129" y="1970"/>
                  </a:lnTo>
                  <a:lnTo>
                    <a:pt x="1120" y="1969"/>
                  </a:lnTo>
                  <a:lnTo>
                    <a:pt x="1103" y="1969"/>
                  </a:lnTo>
                  <a:lnTo>
                    <a:pt x="1095" y="1967"/>
                  </a:lnTo>
                  <a:lnTo>
                    <a:pt x="1094" y="1967"/>
                  </a:lnTo>
                  <a:lnTo>
                    <a:pt x="1094" y="1966"/>
                  </a:lnTo>
                  <a:lnTo>
                    <a:pt x="1094" y="1964"/>
                  </a:lnTo>
                  <a:lnTo>
                    <a:pt x="1094" y="1963"/>
                  </a:lnTo>
                  <a:lnTo>
                    <a:pt x="1093" y="1962"/>
                  </a:lnTo>
                  <a:lnTo>
                    <a:pt x="1090" y="1962"/>
                  </a:lnTo>
                  <a:lnTo>
                    <a:pt x="1088" y="1962"/>
                  </a:lnTo>
                  <a:lnTo>
                    <a:pt x="1086" y="1962"/>
                  </a:lnTo>
                  <a:lnTo>
                    <a:pt x="1082" y="1963"/>
                  </a:lnTo>
                  <a:lnTo>
                    <a:pt x="1081" y="1963"/>
                  </a:lnTo>
                  <a:lnTo>
                    <a:pt x="1080" y="1964"/>
                  </a:lnTo>
                  <a:lnTo>
                    <a:pt x="1065" y="1975"/>
                  </a:lnTo>
                  <a:lnTo>
                    <a:pt x="1058" y="1979"/>
                  </a:lnTo>
                  <a:lnTo>
                    <a:pt x="1047" y="1986"/>
                  </a:lnTo>
                  <a:lnTo>
                    <a:pt x="1038" y="1996"/>
                  </a:lnTo>
                  <a:lnTo>
                    <a:pt x="1037" y="1997"/>
                  </a:lnTo>
                  <a:lnTo>
                    <a:pt x="1036" y="1997"/>
                  </a:lnTo>
                  <a:lnTo>
                    <a:pt x="1035" y="1998"/>
                  </a:lnTo>
                  <a:lnTo>
                    <a:pt x="1035" y="1998"/>
                  </a:lnTo>
                  <a:lnTo>
                    <a:pt x="1027" y="2001"/>
                  </a:lnTo>
                  <a:lnTo>
                    <a:pt x="1027" y="2001"/>
                  </a:lnTo>
                  <a:lnTo>
                    <a:pt x="1019" y="1999"/>
                  </a:lnTo>
                  <a:lnTo>
                    <a:pt x="1013" y="1999"/>
                  </a:lnTo>
                  <a:lnTo>
                    <a:pt x="1008" y="1998"/>
                  </a:lnTo>
                  <a:lnTo>
                    <a:pt x="1002" y="1998"/>
                  </a:lnTo>
                  <a:lnTo>
                    <a:pt x="996" y="1997"/>
                  </a:lnTo>
                  <a:lnTo>
                    <a:pt x="993" y="1997"/>
                  </a:lnTo>
                  <a:lnTo>
                    <a:pt x="992" y="1997"/>
                  </a:lnTo>
                  <a:lnTo>
                    <a:pt x="985" y="1996"/>
                  </a:lnTo>
                  <a:lnTo>
                    <a:pt x="980" y="1996"/>
                  </a:lnTo>
                  <a:lnTo>
                    <a:pt x="960" y="1993"/>
                  </a:lnTo>
                  <a:lnTo>
                    <a:pt x="958" y="1993"/>
                  </a:lnTo>
                  <a:lnTo>
                    <a:pt x="957" y="1993"/>
                  </a:lnTo>
                  <a:lnTo>
                    <a:pt x="956" y="1992"/>
                  </a:lnTo>
                  <a:lnTo>
                    <a:pt x="953" y="1992"/>
                  </a:lnTo>
                  <a:lnTo>
                    <a:pt x="951" y="1992"/>
                  </a:lnTo>
                  <a:lnTo>
                    <a:pt x="949" y="1992"/>
                  </a:lnTo>
                  <a:lnTo>
                    <a:pt x="911" y="1987"/>
                  </a:lnTo>
                  <a:lnTo>
                    <a:pt x="907" y="1987"/>
                  </a:lnTo>
                  <a:lnTo>
                    <a:pt x="893" y="1986"/>
                  </a:lnTo>
                  <a:lnTo>
                    <a:pt x="884" y="1985"/>
                  </a:lnTo>
                  <a:lnTo>
                    <a:pt x="881" y="1985"/>
                  </a:lnTo>
                  <a:lnTo>
                    <a:pt x="877" y="1985"/>
                  </a:lnTo>
                  <a:lnTo>
                    <a:pt x="872" y="1984"/>
                  </a:lnTo>
                  <a:lnTo>
                    <a:pt x="870" y="1984"/>
                  </a:lnTo>
                  <a:lnTo>
                    <a:pt x="860" y="1983"/>
                  </a:lnTo>
                  <a:lnTo>
                    <a:pt x="855" y="1983"/>
                  </a:lnTo>
                  <a:lnTo>
                    <a:pt x="819" y="1979"/>
                  </a:lnTo>
                  <a:lnTo>
                    <a:pt x="809" y="1978"/>
                  </a:lnTo>
                  <a:lnTo>
                    <a:pt x="806" y="1978"/>
                  </a:lnTo>
                  <a:lnTo>
                    <a:pt x="802" y="1978"/>
                  </a:lnTo>
                  <a:lnTo>
                    <a:pt x="794" y="1976"/>
                  </a:lnTo>
                  <a:lnTo>
                    <a:pt x="785" y="1975"/>
                  </a:lnTo>
                  <a:lnTo>
                    <a:pt x="781" y="1975"/>
                  </a:lnTo>
                  <a:lnTo>
                    <a:pt x="761" y="1973"/>
                  </a:lnTo>
                  <a:lnTo>
                    <a:pt x="754" y="1973"/>
                  </a:lnTo>
                  <a:lnTo>
                    <a:pt x="747" y="1972"/>
                  </a:lnTo>
                  <a:lnTo>
                    <a:pt x="741" y="1972"/>
                  </a:lnTo>
                  <a:lnTo>
                    <a:pt x="733" y="1970"/>
                  </a:lnTo>
                  <a:lnTo>
                    <a:pt x="732" y="1970"/>
                  </a:lnTo>
                  <a:lnTo>
                    <a:pt x="717" y="1969"/>
                  </a:lnTo>
                  <a:lnTo>
                    <a:pt x="707" y="1968"/>
                  </a:lnTo>
                  <a:lnTo>
                    <a:pt x="703" y="1968"/>
                  </a:lnTo>
                  <a:lnTo>
                    <a:pt x="700" y="1968"/>
                  </a:lnTo>
                  <a:lnTo>
                    <a:pt x="700" y="1968"/>
                  </a:lnTo>
                  <a:lnTo>
                    <a:pt x="699" y="1968"/>
                  </a:lnTo>
                  <a:lnTo>
                    <a:pt x="693" y="1967"/>
                  </a:lnTo>
                  <a:lnTo>
                    <a:pt x="693" y="1967"/>
                  </a:lnTo>
                  <a:lnTo>
                    <a:pt x="692" y="1967"/>
                  </a:lnTo>
                  <a:lnTo>
                    <a:pt x="691" y="1967"/>
                  </a:lnTo>
                  <a:lnTo>
                    <a:pt x="689" y="1967"/>
                  </a:lnTo>
                  <a:lnTo>
                    <a:pt x="688" y="1967"/>
                  </a:lnTo>
                  <a:lnTo>
                    <a:pt x="687" y="1967"/>
                  </a:lnTo>
                  <a:lnTo>
                    <a:pt x="686" y="1967"/>
                  </a:lnTo>
                  <a:lnTo>
                    <a:pt x="686" y="1967"/>
                  </a:lnTo>
                  <a:lnTo>
                    <a:pt x="683" y="1967"/>
                  </a:lnTo>
                  <a:lnTo>
                    <a:pt x="682" y="1966"/>
                  </a:lnTo>
                  <a:lnTo>
                    <a:pt x="681" y="1966"/>
                  </a:lnTo>
                  <a:lnTo>
                    <a:pt x="680" y="1966"/>
                  </a:lnTo>
                  <a:lnTo>
                    <a:pt x="680" y="1966"/>
                  </a:lnTo>
                  <a:lnTo>
                    <a:pt x="677" y="1966"/>
                  </a:lnTo>
                  <a:lnTo>
                    <a:pt x="630" y="1962"/>
                  </a:lnTo>
                  <a:lnTo>
                    <a:pt x="623" y="1961"/>
                  </a:lnTo>
                  <a:lnTo>
                    <a:pt x="617" y="1961"/>
                  </a:lnTo>
                  <a:lnTo>
                    <a:pt x="612" y="1961"/>
                  </a:lnTo>
                  <a:lnTo>
                    <a:pt x="606" y="1959"/>
                  </a:lnTo>
                  <a:lnTo>
                    <a:pt x="601" y="1959"/>
                  </a:lnTo>
                  <a:lnTo>
                    <a:pt x="596" y="1959"/>
                  </a:lnTo>
                  <a:lnTo>
                    <a:pt x="592" y="1958"/>
                  </a:lnTo>
                  <a:lnTo>
                    <a:pt x="589" y="1958"/>
                  </a:lnTo>
                  <a:lnTo>
                    <a:pt x="577" y="1957"/>
                  </a:lnTo>
                  <a:lnTo>
                    <a:pt x="573" y="1957"/>
                  </a:lnTo>
                  <a:lnTo>
                    <a:pt x="569" y="1957"/>
                  </a:lnTo>
                  <a:lnTo>
                    <a:pt x="566" y="1957"/>
                  </a:lnTo>
                  <a:lnTo>
                    <a:pt x="562" y="1957"/>
                  </a:lnTo>
                  <a:lnTo>
                    <a:pt x="556" y="1956"/>
                  </a:lnTo>
                  <a:lnTo>
                    <a:pt x="550" y="1956"/>
                  </a:lnTo>
                  <a:lnTo>
                    <a:pt x="548" y="1956"/>
                  </a:lnTo>
                  <a:lnTo>
                    <a:pt x="541" y="1955"/>
                  </a:lnTo>
                  <a:lnTo>
                    <a:pt x="538" y="1955"/>
                  </a:lnTo>
                  <a:lnTo>
                    <a:pt x="533" y="1955"/>
                  </a:lnTo>
                  <a:lnTo>
                    <a:pt x="531" y="1955"/>
                  </a:lnTo>
                  <a:lnTo>
                    <a:pt x="528" y="1953"/>
                  </a:lnTo>
                  <a:lnTo>
                    <a:pt x="526" y="1953"/>
                  </a:lnTo>
                  <a:lnTo>
                    <a:pt x="523" y="1953"/>
                  </a:lnTo>
                  <a:lnTo>
                    <a:pt x="520" y="1953"/>
                  </a:lnTo>
                  <a:lnTo>
                    <a:pt x="515" y="1953"/>
                  </a:lnTo>
                  <a:lnTo>
                    <a:pt x="506" y="1952"/>
                  </a:lnTo>
                  <a:lnTo>
                    <a:pt x="499" y="1952"/>
                  </a:lnTo>
                  <a:lnTo>
                    <a:pt x="487" y="1951"/>
                  </a:lnTo>
                  <a:lnTo>
                    <a:pt x="485" y="1951"/>
                  </a:lnTo>
                  <a:lnTo>
                    <a:pt x="480" y="1951"/>
                  </a:lnTo>
                  <a:lnTo>
                    <a:pt x="476" y="1950"/>
                  </a:lnTo>
                  <a:lnTo>
                    <a:pt x="470" y="1950"/>
                  </a:lnTo>
                  <a:lnTo>
                    <a:pt x="465" y="1950"/>
                  </a:lnTo>
                  <a:lnTo>
                    <a:pt x="459" y="1949"/>
                  </a:lnTo>
                  <a:lnTo>
                    <a:pt x="452" y="1949"/>
                  </a:lnTo>
                  <a:lnTo>
                    <a:pt x="448" y="1949"/>
                  </a:lnTo>
                  <a:lnTo>
                    <a:pt x="443" y="1949"/>
                  </a:lnTo>
                  <a:lnTo>
                    <a:pt x="441" y="1949"/>
                  </a:lnTo>
                  <a:lnTo>
                    <a:pt x="440" y="1947"/>
                  </a:lnTo>
                  <a:lnTo>
                    <a:pt x="438" y="1947"/>
                  </a:lnTo>
                  <a:lnTo>
                    <a:pt x="403" y="1945"/>
                  </a:lnTo>
                  <a:lnTo>
                    <a:pt x="380" y="1944"/>
                  </a:lnTo>
                  <a:lnTo>
                    <a:pt x="373" y="1944"/>
                  </a:lnTo>
                  <a:lnTo>
                    <a:pt x="368" y="1944"/>
                  </a:lnTo>
                  <a:lnTo>
                    <a:pt x="343" y="1941"/>
                  </a:lnTo>
                  <a:lnTo>
                    <a:pt x="338" y="1941"/>
                  </a:lnTo>
                  <a:lnTo>
                    <a:pt x="327" y="1941"/>
                  </a:lnTo>
                  <a:lnTo>
                    <a:pt x="319" y="1940"/>
                  </a:lnTo>
                  <a:lnTo>
                    <a:pt x="312" y="1940"/>
                  </a:lnTo>
                  <a:lnTo>
                    <a:pt x="297" y="1939"/>
                  </a:lnTo>
                  <a:lnTo>
                    <a:pt x="287" y="1939"/>
                  </a:lnTo>
                  <a:lnTo>
                    <a:pt x="286" y="1939"/>
                  </a:lnTo>
                  <a:lnTo>
                    <a:pt x="271" y="1938"/>
                  </a:lnTo>
                  <a:close/>
                  <a:moveTo>
                    <a:pt x="203" y="597"/>
                  </a:moveTo>
                  <a:lnTo>
                    <a:pt x="194" y="594"/>
                  </a:lnTo>
                  <a:lnTo>
                    <a:pt x="185" y="603"/>
                  </a:lnTo>
                  <a:lnTo>
                    <a:pt x="176" y="605"/>
                  </a:lnTo>
                  <a:lnTo>
                    <a:pt x="165" y="617"/>
                  </a:lnTo>
                  <a:lnTo>
                    <a:pt x="173" y="632"/>
                  </a:lnTo>
                  <a:lnTo>
                    <a:pt x="191" y="627"/>
                  </a:lnTo>
                  <a:lnTo>
                    <a:pt x="199" y="621"/>
                  </a:lnTo>
                  <a:lnTo>
                    <a:pt x="199" y="616"/>
                  </a:lnTo>
                  <a:lnTo>
                    <a:pt x="215" y="610"/>
                  </a:lnTo>
                  <a:lnTo>
                    <a:pt x="224" y="611"/>
                  </a:lnTo>
                  <a:lnTo>
                    <a:pt x="212" y="600"/>
                  </a:lnTo>
                  <a:lnTo>
                    <a:pt x="203" y="597"/>
                  </a:lnTo>
                  <a:close/>
                  <a:moveTo>
                    <a:pt x="1478" y="1603"/>
                  </a:moveTo>
                  <a:lnTo>
                    <a:pt x="1482" y="1618"/>
                  </a:lnTo>
                  <a:lnTo>
                    <a:pt x="1473" y="1633"/>
                  </a:lnTo>
                  <a:lnTo>
                    <a:pt x="1460" y="1647"/>
                  </a:lnTo>
                  <a:lnTo>
                    <a:pt x="1456" y="1677"/>
                  </a:lnTo>
                  <a:lnTo>
                    <a:pt x="1456" y="1696"/>
                  </a:lnTo>
                  <a:lnTo>
                    <a:pt x="1461" y="1698"/>
                  </a:lnTo>
                  <a:lnTo>
                    <a:pt x="1466" y="1685"/>
                  </a:lnTo>
                  <a:lnTo>
                    <a:pt x="1489" y="1650"/>
                  </a:lnTo>
                  <a:lnTo>
                    <a:pt x="1493" y="1625"/>
                  </a:lnTo>
                  <a:lnTo>
                    <a:pt x="1481" y="1597"/>
                  </a:lnTo>
                  <a:lnTo>
                    <a:pt x="1478" y="1603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/>
                <a:ea typeface="+mn-ea"/>
                <a:cs typeface="+mn-cs"/>
              </a:endParaRPr>
            </a:p>
          </p:txBody>
        </p:sp>
        <p:sp>
          <p:nvSpPr>
            <p:cNvPr id="12" name="Freeform 21">
              <a:extLst>
                <a:ext uri="{FF2B5EF4-FFF2-40B4-BE49-F238E27FC236}">
                  <a16:creationId xmlns:a16="http://schemas.microsoft.com/office/drawing/2014/main" id="{BC7C6504-B529-1EB3-63E7-FB91D1C5D76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1954" y="3167966"/>
              <a:ext cx="1746277" cy="1976290"/>
            </a:xfrm>
            <a:custGeom>
              <a:avLst/>
              <a:gdLst>
                <a:gd name="T0" fmla="*/ 23 w 1154"/>
                <a:gd name="T1" fmla="*/ 7 h 1306"/>
                <a:gd name="T2" fmla="*/ 118 w 1154"/>
                <a:gd name="T3" fmla="*/ 5 h 1306"/>
                <a:gd name="T4" fmla="*/ 167 w 1154"/>
                <a:gd name="T5" fmla="*/ 4 h 1306"/>
                <a:gd name="T6" fmla="*/ 221 w 1154"/>
                <a:gd name="T7" fmla="*/ 2 h 1306"/>
                <a:gd name="T8" fmla="*/ 340 w 1154"/>
                <a:gd name="T9" fmla="*/ 0 h 1306"/>
                <a:gd name="T10" fmla="*/ 416 w 1154"/>
                <a:gd name="T11" fmla="*/ 0 h 1306"/>
                <a:gd name="T12" fmla="*/ 576 w 1154"/>
                <a:gd name="T13" fmla="*/ 0 h 1306"/>
                <a:gd name="T14" fmla="*/ 673 w 1154"/>
                <a:gd name="T15" fmla="*/ 1 h 1306"/>
                <a:gd name="T16" fmla="*/ 711 w 1154"/>
                <a:gd name="T17" fmla="*/ 1 h 1306"/>
                <a:gd name="T18" fmla="*/ 839 w 1154"/>
                <a:gd name="T19" fmla="*/ 5 h 1306"/>
                <a:gd name="T20" fmla="*/ 1116 w 1154"/>
                <a:gd name="T21" fmla="*/ 718 h 1306"/>
                <a:gd name="T22" fmla="*/ 1104 w 1154"/>
                <a:gd name="T23" fmla="*/ 873 h 1306"/>
                <a:gd name="T24" fmla="*/ 1101 w 1154"/>
                <a:gd name="T25" fmla="*/ 873 h 1306"/>
                <a:gd name="T26" fmla="*/ 1076 w 1154"/>
                <a:gd name="T27" fmla="*/ 1303 h 1306"/>
                <a:gd name="T28" fmla="*/ 1043 w 1154"/>
                <a:gd name="T29" fmla="*/ 1290 h 1306"/>
                <a:gd name="T30" fmla="*/ 988 w 1154"/>
                <a:gd name="T31" fmla="*/ 1192 h 1306"/>
                <a:gd name="T32" fmla="*/ 986 w 1154"/>
                <a:gd name="T33" fmla="*/ 1102 h 1306"/>
                <a:gd name="T34" fmla="*/ 939 w 1154"/>
                <a:gd name="T35" fmla="*/ 1022 h 1306"/>
                <a:gd name="T36" fmla="*/ 860 w 1154"/>
                <a:gd name="T37" fmla="*/ 1039 h 1306"/>
                <a:gd name="T38" fmla="*/ 893 w 1154"/>
                <a:gd name="T39" fmla="*/ 948 h 1306"/>
                <a:gd name="T40" fmla="*/ 838 w 1154"/>
                <a:gd name="T41" fmla="*/ 925 h 1306"/>
                <a:gd name="T42" fmla="*/ 824 w 1154"/>
                <a:gd name="T43" fmla="*/ 989 h 1306"/>
                <a:gd name="T44" fmla="*/ 757 w 1154"/>
                <a:gd name="T45" fmla="*/ 1003 h 1306"/>
                <a:gd name="T46" fmla="*/ 796 w 1154"/>
                <a:gd name="T47" fmla="*/ 955 h 1306"/>
                <a:gd name="T48" fmla="*/ 801 w 1154"/>
                <a:gd name="T49" fmla="*/ 904 h 1306"/>
                <a:gd name="T50" fmla="*/ 824 w 1154"/>
                <a:gd name="T51" fmla="*/ 837 h 1306"/>
                <a:gd name="T52" fmla="*/ 854 w 1154"/>
                <a:gd name="T53" fmla="*/ 776 h 1306"/>
                <a:gd name="T54" fmla="*/ 842 w 1154"/>
                <a:gd name="T55" fmla="*/ 732 h 1306"/>
                <a:gd name="T56" fmla="*/ 831 w 1154"/>
                <a:gd name="T57" fmla="*/ 753 h 1306"/>
                <a:gd name="T58" fmla="*/ 790 w 1154"/>
                <a:gd name="T59" fmla="*/ 810 h 1306"/>
                <a:gd name="T60" fmla="*/ 753 w 1154"/>
                <a:gd name="T61" fmla="*/ 835 h 1306"/>
                <a:gd name="T62" fmla="*/ 708 w 1154"/>
                <a:gd name="T63" fmla="*/ 868 h 1306"/>
                <a:gd name="T64" fmla="*/ 660 w 1154"/>
                <a:gd name="T65" fmla="*/ 943 h 1306"/>
                <a:gd name="T66" fmla="*/ 648 w 1154"/>
                <a:gd name="T67" fmla="*/ 965 h 1306"/>
                <a:gd name="T68" fmla="*/ 595 w 1154"/>
                <a:gd name="T69" fmla="*/ 924 h 1306"/>
                <a:gd name="T70" fmla="*/ 618 w 1154"/>
                <a:gd name="T71" fmla="*/ 890 h 1306"/>
                <a:gd name="T72" fmla="*/ 579 w 1154"/>
                <a:gd name="T73" fmla="*/ 826 h 1306"/>
                <a:gd name="T74" fmla="*/ 550 w 1154"/>
                <a:gd name="T75" fmla="*/ 777 h 1306"/>
                <a:gd name="T76" fmla="*/ 504 w 1154"/>
                <a:gd name="T77" fmla="*/ 727 h 1306"/>
                <a:gd name="T78" fmla="*/ 444 w 1154"/>
                <a:gd name="T79" fmla="*/ 662 h 1306"/>
                <a:gd name="T80" fmla="*/ 407 w 1154"/>
                <a:gd name="T81" fmla="*/ 657 h 1306"/>
                <a:gd name="T82" fmla="*/ 343 w 1154"/>
                <a:gd name="T83" fmla="*/ 651 h 1306"/>
                <a:gd name="T84" fmla="*/ 246 w 1154"/>
                <a:gd name="T85" fmla="*/ 599 h 1306"/>
                <a:gd name="T86" fmla="*/ 55 w 1154"/>
                <a:gd name="T87" fmla="*/ 610 h 1306"/>
                <a:gd name="T88" fmla="*/ 717 w 1154"/>
                <a:gd name="T89" fmla="*/ 1062 h 1306"/>
                <a:gd name="T90" fmla="*/ 798 w 1154"/>
                <a:gd name="T91" fmla="*/ 1085 h 1306"/>
                <a:gd name="T92" fmla="*/ 853 w 1154"/>
                <a:gd name="T93" fmla="*/ 1069 h 1306"/>
                <a:gd name="T94" fmla="*/ 805 w 1154"/>
                <a:gd name="T95" fmla="*/ 1038 h 1306"/>
                <a:gd name="T96" fmla="*/ 718 w 1154"/>
                <a:gd name="T97" fmla="*/ 1055 h 1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54" h="1306">
                  <a:moveTo>
                    <a:pt x="26" y="616"/>
                  </a:moveTo>
                  <a:lnTo>
                    <a:pt x="0" y="8"/>
                  </a:lnTo>
                  <a:lnTo>
                    <a:pt x="3" y="8"/>
                  </a:lnTo>
                  <a:lnTo>
                    <a:pt x="23" y="7"/>
                  </a:lnTo>
                  <a:lnTo>
                    <a:pt x="29" y="7"/>
                  </a:lnTo>
                  <a:lnTo>
                    <a:pt x="87" y="6"/>
                  </a:lnTo>
                  <a:lnTo>
                    <a:pt x="93" y="5"/>
                  </a:lnTo>
                  <a:lnTo>
                    <a:pt x="118" y="5"/>
                  </a:lnTo>
                  <a:lnTo>
                    <a:pt x="124" y="5"/>
                  </a:lnTo>
                  <a:lnTo>
                    <a:pt x="138" y="4"/>
                  </a:lnTo>
                  <a:lnTo>
                    <a:pt x="147" y="4"/>
                  </a:lnTo>
                  <a:lnTo>
                    <a:pt x="167" y="4"/>
                  </a:lnTo>
                  <a:lnTo>
                    <a:pt x="179" y="4"/>
                  </a:lnTo>
                  <a:lnTo>
                    <a:pt x="192" y="2"/>
                  </a:lnTo>
                  <a:lnTo>
                    <a:pt x="214" y="2"/>
                  </a:lnTo>
                  <a:lnTo>
                    <a:pt x="221" y="2"/>
                  </a:lnTo>
                  <a:lnTo>
                    <a:pt x="266" y="1"/>
                  </a:lnTo>
                  <a:lnTo>
                    <a:pt x="288" y="1"/>
                  </a:lnTo>
                  <a:lnTo>
                    <a:pt x="330" y="0"/>
                  </a:lnTo>
                  <a:lnTo>
                    <a:pt x="340" y="0"/>
                  </a:lnTo>
                  <a:lnTo>
                    <a:pt x="356" y="0"/>
                  </a:lnTo>
                  <a:lnTo>
                    <a:pt x="401" y="0"/>
                  </a:lnTo>
                  <a:lnTo>
                    <a:pt x="407" y="0"/>
                  </a:lnTo>
                  <a:lnTo>
                    <a:pt x="416" y="0"/>
                  </a:lnTo>
                  <a:lnTo>
                    <a:pt x="471" y="0"/>
                  </a:lnTo>
                  <a:lnTo>
                    <a:pt x="496" y="0"/>
                  </a:lnTo>
                  <a:lnTo>
                    <a:pt x="525" y="0"/>
                  </a:lnTo>
                  <a:lnTo>
                    <a:pt x="576" y="0"/>
                  </a:lnTo>
                  <a:lnTo>
                    <a:pt x="590" y="0"/>
                  </a:lnTo>
                  <a:lnTo>
                    <a:pt x="612" y="0"/>
                  </a:lnTo>
                  <a:lnTo>
                    <a:pt x="628" y="0"/>
                  </a:lnTo>
                  <a:lnTo>
                    <a:pt x="673" y="1"/>
                  </a:lnTo>
                  <a:lnTo>
                    <a:pt x="689" y="1"/>
                  </a:lnTo>
                  <a:lnTo>
                    <a:pt x="699" y="1"/>
                  </a:lnTo>
                  <a:lnTo>
                    <a:pt x="702" y="1"/>
                  </a:lnTo>
                  <a:lnTo>
                    <a:pt x="711" y="1"/>
                  </a:lnTo>
                  <a:lnTo>
                    <a:pt x="724" y="2"/>
                  </a:lnTo>
                  <a:lnTo>
                    <a:pt x="738" y="2"/>
                  </a:lnTo>
                  <a:lnTo>
                    <a:pt x="750" y="2"/>
                  </a:lnTo>
                  <a:lnTo>
                    <a:pt x="839" y="5"/>
                  </a:lnTo>
                  <a:lnTo>
                    <a:pt x="853" y="5"/>
                  </a:lnTo>
                  <a:lnTo>
                    <a:pt x="865" y="5"/>
                  </a:lnTo>
                  <a:lnTo>
                    <a:pt x="1154" y="17"/>
                  </a:lnTo>
                  <a:lnTo>
                    <a:pt x="1116" y="718"/>
                  </a:lnTo>
                  <a:lnTo>
                    <a:pt x="1106" y="861"/>
                  </a:lnTo>
                  <a:lnTo>
                    <a:pt x="1106" y="872"/>
                  </a:lnTo>
                  <a:lnTo>
                    <a:pt x="1104" y="873"/>
                  </a:lnTo>
                  <a:lnTo>
                    <a:pt x="1104" y="873"/>
                  </a:lnTo>
                  <a:lnTo>
                    <a:pt x="1104" y="870"/>
                  </a:lnTo>
                  <a:lnTo>
                    <a:pt x="1102" y="869"/>
                  </a:lnTo>
                  <a:lnTo>
                    <a:pt x="1102" y="872"/>
                  </a:lnTo>
                  <a:lnTo>
                    <a:pt x="1101" y="873"/>
                  </a:lnTo>
                  <a:lnTo>
                    <a:pt x="1102" y="875"/>
                  </a:lnTo>
                  <a:lnTo>
                    <a:pt x="1101" y="883"/>
                  </a:lnTo>
                  <a:lnTo>
                    <a:pt x="1094" y="1006"/>
                  </a:lnTo>
                  <a:lnTo>
                    <a:pt x="1076" y="1303"/>
                  </a:lnTo>
                  <a:lnTo>
                    <a:pt x="1076" y="1303"/>
                  </a:lnTo>
                  <a:lnTo>
                    <a:pt x="1074" y="1306"/>
                  </a:lnTo>
                  <a:lnTo>
                    <a:pt x="1064" y="1304"/>
                  </a:lnTo>
                  <a:lnTo>
                    <a:pt x="1043" y="1290"/>
                  </a:lnTo>
                  <a:lnTo>
                    <a:pt x="1030" y="1273"/>
                  </a:lnTo>
                  <a:lnTo>
                    <a:pt x="1021" y="1251"/>
                  </a:lnTo>
                  <a:lnTo>
                    <a:pt x="1005" y="1239"/>
                  </a:lnTo>
                  <a:lnTo>
                    <a:pt x="988" y="1192"/>
                  </a:lnTo>
                  <a:lnTo>
                    <a:pt x="988" y="1183"/>
                  </a:lnTo>
                  <a:lnTo>
                    <a:pt x="997" y="1168"/>
                  </a:lnTo>
                  <a:lnTo>
                    <a:pt x="998" y="1147"/>
                  </a:lnTo>
                  <a:lnTo>
                    <a:pt x="986" y="1102"/>
                  </a:lnTo>
                  <a:lnTo>
                    <a:pt x="952" y="1050"/>
                  </a:lnTo>
                  <a:lnTo>
                    <a:pt x="963" y="1024"/>
                  </a:lnTo>
                  <a:lnTo>
                    <a:pt x="962" y="1021"/>
                  </a:lnTo>
                  <a:lnTo>
                    <a:pt x="939" y="1022"/>
                  </a:lnTo>
                  <a:lnTo>
                    <a:pt x="913" y="1034"/>
                  </a:lnTo>
                  <a:lnTo>
                    <a:pt x="888" y="1043"/>
                  </a:lnTo>
                  <a:lnTo>
                    <a:pt x="871" y="1044"/>
                  </a:lnTo>
                  <a:lnTo>
                    <a:pt x="860" y="1039"/>
                  </a:lnTo>
                  <a:lnTo>
                    <a:pt x="872" y="1023"/>
                  </a:lnTo>
                  <a:lnTo>
                    <a:pt x="885" y="999"/>
                  </a:lnTo>
                  <a:lnTo>
                    <a:pt x="893" y="974"/>
                  </a:lnTo>
                  <a:lnTo>
                    <a:pt x="893" y="948"/>
                  </a:lnTo>
                  <a:lnTo>
                    <a:pt x="884" y="919"/>
                  </a:lnTo>
                  <a:lnTo>
                    <a:pt x="871" y="900"/>
                  </a:lnTo>
                  <a:lnTo>
                    <a:pt x="859" y="889"/>
                  </a:lnTo>
                  <a:lnTo>
                    <a:pt x="838" y="925"/>
                  </a:lnTo>
                  <a:lnTo>
                    <a:pt x="837" y="946"/>
                  </a:lnTo>
                  <a:lnTo>
                    <a:pt x="830" y="965"/>
                  </a:lnTo>
                  <a:lnTo>
                    <a:pt x="826" y="984"/>
                  </a:lnTo>
                  <a:lnTo>
                    <a:pt x="824" y="989"/>
                  </a:lnTo>
                  <a:lnTo>
                    <a:pt x="810" y="984"/>
                  </a:lnTo>
                  <a:lnTo>
                    <a:pt x="792" y="993"/>
                  </a:lnTo>
                  <a:lnTo>
                    <a:pt x="773" y="993"/>
                  </a:lnTo>
                  <a:lnTo>
                    <a:pt x="757" y="1003"/>
                  </a:lnTo>
                  <a:lnTo>
                    <a:pt x="747" y="992"/>
                  </a:lnTo>
                  <a:lnTo>
                    <a:pt x="756" y="961"/>
                  </a:lnTo>
                  <a:lnTo>
                    <a:pt x="778" y="965"/>
                  </a:lnTo>
                  <a:lnTo>
                    <a:pt x="796" y="955"/>
                  </a:lnTo>
                  <a:lnTo>
                    <a:pt x="802" y="932"/>
                  </a:lnTo>
                  <a:lnTo>
                    <a:pt x="804" y="914"/>
                  </a:lnTo>
                  <a:lnTo>
                    <a:pt x="801" y="911"/>
                  </a:lnTo>
                  <a:lnTo>
                    <a:pt x="801" y="904"/>
                  </a:lnTo>
                  <a:lnTo>
                    <a:pt x="803" y="895"/>
                  </a:lnTo>
                  <a:lnTo>
                    <a:pt x="803" y="880"/>
                  </a:lnTo>
                  <a:lnTo>
                    <a:pt x="813" y="861"/>
                  </a:lnTo>
                  <a:lnTo>
                    <a:pt x="824" y="837"/>
                  </a:lnTo>
                  <a:lnTo>
                    <a:pt x="833" y="830"/>
                  </a:lnTo>
                  <a:lnTo>
                    <a:pt x="843" y="814"/>
                  </a:lnTo>
                  <a:lnTo>
                    <a:pt x="845" y="773"/>
                  </a:lnTo>
                  <a:lnTo>
                    <a:pt x="854" y="776"/>
                  </a:lnTo>
                  <a:lnTo>
                    <a:pt x="853" y="764"/>
                  </a:lnTo>
                  <a:lnTo>
                    <a:pt x="848" y="752"/>
                  </a:lnTo>
                  <a:lnTo>
                    <a:pt x="849" y="736"/>
                  </a:lnTo>
                  <a:lnTo>
                    <a:pt x="842" y="732"/>
                  </a:lnTo>
                  <a:lnTo>
                    <a:pt x="843" y="714"/>
                  </a:lnTo>
                  <a:lnTo>
                    <a:pt x="836" y="706"/>
                  </a:lnTo>
                  <a:lnTo>
                    <a:pt x="831" y="720"/>
                  </a:lnTo>
                  <a:lnTo>
                    <a:pt x="831" y="753"/>
                  </a:lnTo>
                  <a:lnTo>
                    <a:pt x="821" y="754"/>
                  </a:lnTo>
                  <a:lnTo>
                    <a:pt x="809" y="773"/>
                  </a:lnTo>
                  <a:lnTo>
                    <a:pt x="801" y="792"/>
                  </a:lnTo>
                  <a:lnTo>
                    <a:pt x="790" y="810"/>
                  </a:lnTo>
                  <a:lnTo>
                    <a:pt x="787" y="821"/>
                  </a:lnTo>
                  <a:lnTo>
                    <a:pt x="779" y="834"/>
                  </a:lnTo>
                  <a:lnTo>
                    <a:pt x="761" y="833"/>
                  </a:lnTo>
                  <a:lnTo>
                    <a:pt x="753" y="835"/>
                  </a:lnTo>
                  <a:lnTo>
                    <a:pt x="752" y="844"/>
                  </a:lnTo>
                  <a:lnTo>
                    <a:pt x="729" y="855"/>
                  </a:lnTo>
                  <a:lnTo>
                    <a:pt x="719" y="864"/>
                  </a:lnTo>
                  <a:lnTo>
                    <a:pt x="708" y="868"/>
                  </a:lnTo>
                  <a:lnTo>
                    <a:pt x="699" y="892"/>
                  </a:lnTo>
                  <a:lnTo>
                    <a:pt x="682" y="912"/>
                  </a:lnTo>
                  <a:lnTo>
                    <a:pt x="666" y="924"/>
                  </a:lnTo>
                  <a:lnTo>
                    <a:pt x="660" y="943"/>
                  </a:lnTo>
                  <a:lnTo>
                    <a:pt x="668" y="943"/>
                  </a:lnTo>
                  <a:lnTo>
                    <a:pt x="667" y="971"/>
                  </a:lnTo>
                  <a:lnTo>
                    <a:pt x="659" y="963"/>
                  </a:lnTo>
                  <a:lnTo>
                    <a:pt x="648" y="965"/>
                  </a:lnTo>
                  <a:lnTo>
                    <a:pt x="633" y="946"/>
                  </a:lnTo>
                  <a:lnTo>
                    <a:pt x="616" y="937"/>
                  </a:lnTo>
                  <a:lnTo>
                    <a:pt x="608" y="925"/>
                  </a:lnTo>
                  <a:lnTo>
                    <a:pt x="595" y="924"/>
                  </a:lnTo>
                  <a:lnTo>
                    <a:pt x="593" y="909"/>
                  </a:lnTo>
                  <a:lnTo>
                    <a:pt x="619" y="927"/>
                  </a:lnTo>
                  <a:lnTo>
                    <a:pt x="621" y="913"/>
                  </a:lnTo>
                  <a:lnTo>
                    <a:pt x="618" y="890"/>
                  </a:lnTo>
                  <a:lnTo>
                    <a:pt x="609" y="880"/>
                  </a:lnTo>
                  <a:lnTo>
                    <a:pt x="605" y="856"/>
                  </a:lnTo>
                  <a:lnTo>
                    <a:pt x="593" y="837"/>
                  </a:lnTo>
                  <a:lnTo>
                    <a:pt x="579" y="826"/>
                  </a:lnTo>
                  <a:lnTo>
                    <a:pt x="572" y="797"/>
                  </a:lnTo>
                  <a:lnTo>
                    <a:pt x="565" y="788"/>
                  </a:lnTo>
                  <a:lnTo>
                    <a:pt x="558" y="775"/>
                  </a:lnTo>
                  <a:lnTo>
                    <a:pt x="550" y="777"/>
                  </a:lnTo>
                  <a:lnTo>
                    <a:pt x="530" y="770"/>
                  </a:lnTo>
                  <a:lnTo>
                    <a:pt x="516" y="760"/>
                  </a:lnTo>
                  <a:lnTo>
                    <a:pt x="504" y="744"/>
                  </a:lnTo>
                  <a:lnTo>
                    <a:pt x="504" y="727"/>
                  </a:lnTo>
                  <a:lnTo>
                    <a:pt x="512" y="729"/>
                  </a:lnTo>
                  <a:lnTo>
                    <a:pt x="516" y="706"/>
                  </a:lnTo>
                  <a:lnTo>
                    <a:pt x="481" y="697"/>
                  </a:lnTo>
                  <a:lnTo>
                    <a:pt x="444" y="662"/>
                  </a:lnTo>
                  <a:lnTo>
                    <a:pt x="436" y="657"/>
                  </a:lnTo>
                  <a:lnTo>
                    <a:pt x="438" y="670"/>
                  </a:lnTo>
                  <a:lnTo>
                    <a:pt x="424" y="668"/>
                  </a:lnTo>
                  <a:lnTo>
                    <a:pt x="407" y="657"/>
                  </a:lnTo>
                  <a:lnTo>
                    <a:pt x="370" y="641"/>
                  </a:lnTo>
                  <a:lnTo>
                    <a:pt x="361" y="643"/>
                  </a:lnTo>
                  <a:lnTo>
                    <a:pt x="346" y="652"/>
                  </a:lnTo>
                  <a:lnTo>
                    <a:pt x="343" y="651"/>
                  </a:lnTo>
                  <a:lnTo>
                    <a:pt x="332" y="646"/>
                  </a:lnTo>
                  <a:lnTo>
                    <a:pt x="284" y="607"/>
                  </a:lnTo>
                  <a:lnTo>
                    <a:pt x="265" y="601"/>
                  </a:lnTo>
                  <a:lnTo>
                    <a:pt x="246" y="599"/>
                  </a:lnTo>
                  <a:lnTo>
                    <a:pt x="212" y="599"/>
                  </a:lnTo>
                  <a:lnTo>
                    <a:pt x="156" y="607"/>
                  </a:lnTo>
                  <a:lnTo>
                    <a:pt x="88" y="607"/>
                  </a:lnTo>
                  <a:lnTo>
                    <a:pt x="55" y="610"/>
                  </a:lnTo>
                  <a:lnTo>
                    <a:pt x="26" y="624"/>
                  </a:lnTo>
                  <a:lnTo>
                    <a:pt x="26" y="616"/>
                  </a:lnTo>
                  <a:close/>
                  <a:moveTo>
                    <a:pt x="718" y="1055"/>
                  </a:moveTo>
                  <a:lnTo>
                    <a:pt x="717" y="1062"/>
                  </a:lnTo>
                  <a:lnTo>
                    <a:pt x="725" y="1078"/>
                  </a:lnTo>
                  <a:lnTo>
                    <a:pt x="746" y="1079"/>
                  </a:lnTo>
                  <a:lnTo>
                    <a:pt x="782" y="1079"/>
                  </a:lnTo>
                  <a:lnTo>
                    <a:pt x="798" y="1085"/>
                  </a:lnTo>
                  <a:lnTo>
                    <a:pt x="810" y="1077"/>
                  </a:lnTo>
                  <a:lnTo>
                    <a:pt x="813" y="1068"/>
                  </a:lnTo>
                  <a:lnTo>
                    <a:pt x="833" y="1067"/>
                  </a:lnTo>
                  <a:lnTo>
                    <a:pt x="853" y="1069"/>
                  </a:lnTo>
                  <a:lnTo>
                    <a:pt x="843" y="1056"/>
                  </a:lnTo>
                  <a:lnTo>
                    <a:pt x="830" y="1056"/>
                  </a:lnTo>
                  <a:lnTo>
                    <a:pt x="807" y="1050"/>
                  </a:lnTo>
                  <a:lnTo>
                    <a:pt x="805" y="1038"/>
                  </a:lnTo>
                  <a:lnTo>
                    <a:pt x="785" y="1033"/>
                  </a:lnTo>
                  <a:lnTo>
                    <a:pt x="740" y="1043"/>
                  </a:lnTo>
                  <a:lnTo>
                    <a:pt x="722" y="1050"/>
                  </a:lnTo>
                  <a:lnTo>
                    <a:pt x="718" y="1055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/>
                <a:ea typeface="+mn-ea"/>
                <a:cs typeface="+mn-cs"/>
              </a:endParaRPr>
            </a:p>
          </p:txBody>
        </p:sp>
        <p:sp>
          <p:nvSpPr>
            <p:cNvPr id="13" name="Freeform 23">
              <a:extLst>
                <a:ext uri="{FF2B5EF4-FFF2-40B4-BE49-F238E27FC236}">
                  <a16:creationId xmlns:a16="http://schemas.microsoft.com/office/drawing/2014/main" id="{7AA25915-3CC7-D817-F7B5-A950B8AB47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87172" y="4487510"/>
              <a:ext cx="1192432" cy="1619166"/>
            </a:xfrm>
            <a:custGeom>
              <a:avLst/>
              <a:gdLst>
                <a:gd name="T0" fmla="*/ 369 w 788"/>
                <a:gd name="T1" fmla="*/ 767 h 1070"/>
                <a:gd name="T2" fmla="*/ 523 w 788"/>
                <a:gd name="T3" fmla="*/ 797 h 1070"/>
                <a:gd name="T4" fmla="*/ 589 w 788"/>
                <a:gd name="T5" fmla="*/ 837 h 1070"/>
                <a:gd name="T6" fmla="*/ 577 w 788"/>
                <a:gd name="T7" fmla="*/ 936 h 1070"/>
                <a:gd name="T8" fmla="*/ 536 w 788"/>
                <a:gd name="T9" fmla="*/ 993 h 1070"/>
                <a:gd name="T10" fmla="*/ 483 w 788"/>
                <a:gd name="T11" fmla="*/ 1024 h 1070"/>
                <a:gd name="T12" fmla="*/ 438 w 788"/>
                <a:gd name="T13" fmla="*/ 1070 h 1070"/>
                <a:gd name="T14" fmla="*/ 372 w 788"/>
                <a:gd name="T15" fmla="*/ 1044 h 1070"/>
                <a:gd name="T16" fmla="*/ 335 w 788"/>
                <a:gd name="T17" fmla="*/ 965 h 1070"/>
                <a:gd name="T18" fmla="*/ 305 w 788"/>
                <a:gd name="T19" fmla="*/ 777 h 1070"/>
                <a:gd name="T20" fmla="*/ 697 w 788"/>
                <a:gd name="T21" fmla="*/ 391 h 1070"/>
                <a:gd name="T22" fmla="*/ 641 w 788"/>
                <a:gd name="T23" fmla="*/ 356 h 1070"/>
                <a:gd name="T24" fmla="*/ 646 w 788"/>
                <a:gd name="T25" fmla="*/ 343 h 1070"/>
                <a:gd name="T26" fmla="*/ 643 w 788"/>
                <a:gd name="T27" fmla="*/ 319 h 1070"/>
                <a:gd name="T28" fmla="*/ 638 w 788"/>
                <a:gd name="T29" fmla="*/ 310 h 1070"/>
                <a:gd name="T30" fmla="*/ 615 w 788"/>
                <a:gd name="T31" fmla="*/ 259 h 1070"/>
                <a:gd name="T32" fmla="*/ 595 w 788"/>
                <a:gd name="T33" fmla="*/ 258 h 1070"/>
                <a:gd name="T34" fmla="*/ 578 w 788"/>
                <a:gd name="T35" fmla="*/ 268 h 1070"/>
                <a:gd name="T36" fmla="*/ 525 w 788"/>
                <a:gd name="T37" fmla="*/ 260 h 1070"/>
                <a:gd name="T38" fmla="*/ 502 w 788"/>
                <a:gd name="T39" fmla="*/ 252 h 1070"/>
                <a:gd name="T40" fmla="*/ 442 w 788"/>
                <a:gd name="T41" fmla="*/ 243 h 1070"/>
                <a:gd name="T42" fmla="*/ 427 w 788"/>
                <a:gd name="T43" fmla="*/ 228 h 1070"/>
                <a:gd name="T44" fmla="*/ 414 w 788"/>
                <a:gd name="T45" fmla="*/ 231 h 1070"/>
                <a:gd name="T46" fmla="*/ 400 w 788"/>
                <a:gd name="T47" fmla="*/ 228 h 1070"/>
                <a:gd name="T48" fmla="*/ 377 w 788"/>
                <a:gd name="T49" fmla="*/ 229 h 1070"/>
                <a:gd name="T50" fmla="*/ 372 w 788"/>
                <a:gd name="T51" fmla="*/ 252 h 1070"/>
                <a:gd name="T52" fmla="*/ 342 w 788"/>
                <a:gd name="T53" fmla="*/ 245 h 1070"/>
                <a:gd name="T54" fmla="*/ 323 w 788"/>
                <a:gd name="T55" fmla="*/ 212 h 1070"/>
                <a:gd name="T56" fmla="*/ 307 w 788"/>
                <a:gd name="T57" fmla="*/ 196 h 1070"/>
                <a:gd name="T58" fmla="*/ 277 w 788"/>
                <a:gd name="T59" fmla="*/ 171 h 1070"/>
                <a:gd name="T60" fmla="*/ 267 w 788"/>
                <a:gd name="T61" fmla="*/ 167 h 1070"/>
                <a:gd name="T62" fmla="*/ 261 w 788"/>
                <a:gd name="T63" fmla="*/ 160 h 1070"/>
                <a:gd name="T64" fmla="*/ 263 w 788"/>
                <a:gd name="T65" fmla="*/ 155 h 1070"/>
                <a:gd name="T66" fmla="*/ 248 w 788"/>
                <a:gd name="T67" fmla="*/ 144 h 1070"/>
                <a:gd name="T68" fmla="*/ 243 w 788"/>
                <a:gd name="T69" fmla="*/ 120 h 1070"/>
                <a:gd name="T70" fmla="*/ 246 w 788"/>
                <a:gd name="T71" fmla="*/ 109 h 1070"/>
                <a:gd name="T72" fmla="*/ 228 w 788"/>
                <a:gd name="T73" fmla="*/ 89 h 1070"/>
                <a:gd name="T74" fmla="*/ 220 w 788"/>
                <a:gd name="T75" fmla="*/ 88 h 1070"/>
                <a:gd name="T76" fmla="*/ 198 w 788"/>
                <a:gd name="T77" fmla="*/ 75 h 1070"/>
                <a:gd name="T78" fmla="*/ 188 w 788"/>
                <a:gd name="T79" fmla="*/ 86 h 1070"/>
                <a:gd name="T80" fmla="*/ 175 w 788"/>
                <a:gd name="T81" fmla="*/ 93 h 1070"/>
                <a:gd name="T82" fmla="*/ 170 w 788"/>
                <a:gd name="T83" fmla="*/ 76 h 1070"/>
                <a:gd name="T84" fmla="*/ 162 w 788"/>
                <a:gd name="T85" fmla="*/ 68 h 1070"/>
                <a:gd name="T86" fmla="*/ 146 w 788"/>
                <a:gd name="T87" fmla="*/ 25 h 1070"/>
                <a:gd name="T88" fmla="*/ 130 w 788"/>
                <a:gd name="T89" fmla="*/ 22 h 1070"/>
                <a:gd name="T90" fmla="*/ 108 w 788"/>
                <a:gd name="T91" fmla="*/ 18 h 1070"/>
                <a:gd name="T92" fmla="*/ 95 w 788"/>
                <a:gd name="T93" fmla="*/ 28 h 1070"/>
                <a:gd name="T94" fmla="*/ 79 w 788"/>
                <a:gd name="T95" fmla="*/ 19 h 1070"/>
                <a:gd name="T96" fmla="*/ 37 w 788"/>
                <a:gd name="T97" fmla="*/ 9 h 1070"/>
                <a:gd name="T98" fmla="*/ 27 w 788"/>
                <a:gd name="T99" fmla="*/ 1 h 1070"/>
                <a:gd name="T100" fmla="*/ 19 w 788"/>
                <a:gd name="T101" fmla="*/ 437 h 1070"/>
                <a:gd name="T102" fmla="*/ 151 w 788"/>
                <a:gd name="T103" fmla="*/ 488 h 1070"/>
                <a:gd name="T104" fmla="*/ 295 w 788"/>
                <a:gd name="T105" fmla="*/ 486 h 1070"/>
                <a:gd name="T106" fmla="*/ 362 w 788"/>
                <a:gd name="T107" fmla="*/ 451 h 1070"/>
                <a:gd name="T108" fmla="*/ 393 w 788"/>
                <a:gd name="T109" fmla="*/ 486 h 1070"/>
                <a:gd name="T110" fmla="*/ 440 w 788"/>
                <a:gd name="T111" fmla="*/ 560 h 1070"/>
                <a:gd name="T112" fmla="*/ 467 w 788"/>
                <a:gd name="T113" fmla="*/ 557 h 1070"/>
                <a:gd name="T114" fmla="*/ 502 w 788"/>
                <a:gd name="T115" fmla="*/ 548 h 1070"/>
                <a:gd name="T116" fmla="*/ 626 w 788"/>
                <a:gd name="T117" fmla="*/ 475 h 1070"/>
                <a:gd name="T118" fmla="*/ 788 w 788"/>
                <a:gd name="T119" fmla="*/ 454 h 1070"/>
                <a:gd name="T120" fmla="*/ 587 w 788"/>
                <a:gd name="T121" fmla="*/ 730 h 1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88" h="1070">
                  <a:moveTo>
                    <a:pt x="308" y="740"/>
                  </a:moveTo>
                  <a:lnTo>
                    <a:pt x="312" y="745"/>
                  </a:lnTo>
                  <a:lnTo>
                    <a:pt x="323" y="751"/>
                  </a:lnTo>
                  <a:lnTo>
                    <a:pt x="332" y="760"/>
                  </a:lnTo>
                  <a:lnTo>
                    <a:pt x="342" y="755"/>
                  </a:lnTo>
                  <a:lnTo>
                    <a:pt x="349" y="755"/>
                  </a:lnTo>
                  <a:lnTo>
                    <a:pt x="369" y="767"/>
                  </a:lnTo>
                  <a:lnTo>
                    <a:pt x="402" y="797"/>
                  </a:lnTo>
                  <a:lnTo>
                    <a:pt x="448" y="808"/>
                  </a:lnTo>
                  <a:lnTo>
                    <a:pt x="456" y="810"/>
                  </a:lnTo>
                  <a:lnTo>
                    <a:pt x="474" y="800"/>
                  </a:lnTo>
                  <a:lnTo>
                    <a:pt x="490" y="795"/>
                  </a:lnTo>
                  <a:lnTo>
                    <a:pt x="505" y="797"/>
                  </a:lnTo>
                  <a:lnTo>
                    <a:pt x="523" y="797"/>
                  </a:lnTo>
                  <a:lnTo>
                    <a:pt x="540" y="782"/>
                  </a:lnTo>
                  <a:lnTo>
                    <a:pt x="548" y="788"/>
                  </a:lnTo>
                  <a:lnTo>
                    <a:pt x="559" y="791"/>
                  </a:lnTo>
                  <a:lnTo>
                    <a:pt x="566" y="778"/>
                  </a:lnTo>
                  <a:lnTo>
                    <a:pt x="578" y="785"/>
                  </a:lnTo>
                  <a:lnTo>
                    <a:pt x="588" y="803"/>
                  </a:lnTo>
                  <a:lnTo>
                    <a:pt x="589" y="837"/>
                  </a:lnTo>
                  <a:lnTo>
                    <a:pt x="589" y="852"/>
                  </a:lnTo>
                  <a:lnTo>
                    <a:pt x="583" y="868"/>
                  </a:lnTo>
                  <a:lnTo>
                    <a:pt x="580" y="897"/>
                  </a:lnTo>
                  <a:lnTo>
                    <a:pt x="578" y="923"/>
                  </a:lnTo>
                  <a:lnTo>
                    <a:pt x="581" y="932"/>
                  </a:lnTo>
                  <a:lnTo>
                    <a:pt x="575" y="950"/>
                  </a:lnTo>
                  <a:lnTo>
                    <a:pt x="577" y="936"/>
                  </a:lnTo>
                  <a:lnTo>
                    <a:pt x="577" y="922"/>
                  </a:lnTo>
                  <a:lnTo>
                    <a:pt x="575" y="911"/>
                  </a:lnTo>
                  <a:lnTo>
                    <a:pt x="571" y="919"/>
                  </a:lnTo>
                  <a:lnTo>
                    <a:pt x="552" y="943"/>
                  </a:lnTo>
                  <a:lnTo>
                    <a:pt x="549" y="965"/>
                  </a:lnTo>
                  <a:lnTo>
                    <a:pt x="542" y="966"/>
                  </a:lnTo>
                  <a:lnTo>
                    <a:pt x="536" y="993"/>
                  </a:lnTo>
                  <a:lnTo>
                    <a:pt x="529" y="997"/>
                  </a:lnTo>
                  <a:lnTo>
                    <a:pt x="520" y="996"/>
                  </a:lnTo>
                  <a:lnTo>
                    <a:pt x="507" y="990"/>
                  </a:lnTo>
                  <a:lnTo>
                    <a:pt x="502" y="995"/>
                  </a:lnTo>
                  <a:lnTo>
                    <a:pt x="500" y="1007"/>
                  </a:lnTo>
                  <a:lnTo>
                    <a:pt x="494" y="1018"/>
                  </a:lnTo>
                  <a:lnTo>
                    <a:pt x="483" y="1024"/>
                  </a:lnTo>
                  <a:lnTo>
                    <a:pt x="478" y="1037"/>
                  </a:lnTo>
                  <a:lnTo>
                    <a:pt x="472" y="1029"/>
                  </a:lnTo>
                  <a:lnTo>
                    <a:pt x="465" y="1024"/>
                  </a:lnTo>
                  <a:lnTo>
                    <a:pt x="457" y="1031"/>
                  </a:lnTo>
                  <a:lnTo>
                    <a:pt x="452" y="1046"/>
                  </a:lnTo>
                  <a:lnTo>
                    <a:pt x="451" y="1058"/>
                  </a:lnTo>
                  <a:lnTo>
                    <a:pt x="438" y="1070"/>
                  </a:lnTo>
                  <a:lnTo>
                    <a:pt x="429" y="1070"/>
                  </a:lnTo>
                  <a:lnTo>
                    <a:pt x="422" y="1062"/>
                  </a:lnTo>
                  <a:lnTo>
                    <a:pt x="412" y="1058"/>
                  </a:lnTo>
                  <a:lnTo>
                    <a:pt x="405" y="1062"/>
                  </a:lnTo>
                  <a:lnTo>
                    <a:pt x="391" y="1053"/>
                  </a:lnTo>
                  <a:lnTo>
                    <a:pt x="376" y="1052"/>
                  </a:lnTo>
                  <a:lnTo>
                    <a:pt x="372" y="1044"/>
                  </a:lnTo>
                  <a:lnTo>
                    <a:pt x="382" y="1041"/>
                  </a:lnTo>
                  <a:lnTo>
                    <a:pt x="389" y="1033"/>
                  </a:lnTo>
                  <a:lnTo>
                    <a:pt x="376" y="1030"/>
                  </a:lnTo>
                  <a:lnTo>
                    <a:pt x="363" y="1022"/>
                  </a:lnTo>
                  <a:lnTo>
                    <a:pt x="349" y="988"/>
                  </a:lnTo>
                  <a:lnTo>
                    <a:pt x="340" y="976"/>
                  </a:lnTo>
                  <a:lnTo>
                    <a:pt x="335" y="965"/>
                  </a:lnTo>
                  <a:lnTo>
                    <a:pt x="324" y="900"/>
                  </a:lnTo>
                  <a:lnTo>
                    <a:pt x="340" y="934"/>
                  </a:lnTo>
                  <a:lnTo>
                    <a:pt x="351" y="920"/>
                  </a:lnTo>
                  <a:lnTo>
                    <a:pt x="341" y="910"/>
                  </a:lnTo>
                  <a:lnTo>
                    <a:pt x="326" y="879"/>
                  </a:lnTo>
                  <a:lnTo>
                    <a:pt x="300" y="799"/>
                  </a:lnTo>
                  <a:lnTo>
                    <a:pt x="305" y="777"/>
                  </a:lnTo>
                  <a:lnTo>
                    <a:pt x="308" y="740"/>
                  </a:lnTo>
                  <a:close/>
                  <a:moveTo>
                    <a:pt x="784" y="451"/>
                  </a:moveTo>
                  <a:lnTo>
                    <a:pt x="766" y="439"/>
                  </a:lnTo>
                  <a:lnTo>
                    <a:pt x="749" y="426"/>
                  </a:lnTo>
                  <a:lnTo>
                    <a:pt x="729" y="413"/>
                  </a:lnTo>
                  <a:lnTo>
                    <a:pt x="715" y="403"/>
                  </a:lnTo>
                  <a:lnTo>
                    <a:pt x="697" y="391"/>
                  </a:lnTo>
                  <a:lnTo>
                    <a:pt x="675" y="376"/>
                  </a:lnTo>
                  <a:lnTo>
                    <a:pt x="666" y="369"/>
                  </a:lnTo>
                  <a:lnTo>
                    <a:pt x="658" y="365"/>
                  </a:lnTo>
                  <a:lnTo>
                    <a:pt x="654" y="361"/>
                  </a:lnTo>
                  <a:lnTo>
                    <a:pt x="645" y="356"/>
                  </a:lnTo>
                  <a:lnTo>
                    <a:pt x="644" y="355"/>
                  </a:lnTo>
                  <a:lnTo>
                    <a:pt x="641" y="356"/>
                  </a:lnTo>
                  <a:lnTo>
                    <a:pt x="640" y="355"/>
                  </a:lnTo>
                  <a:lnTo>
                    <a:pt x="637" y="354"/>
                  </a:lnTo>
                  <a:lnTo>
                    <a:pt x="640" y="349"/>
                  </a:lnTo>
                  <a:lnTo>
                    <a:pt x="641" y="348"/>
                  </a:lnTo>
                  <a:lnTo>
                    <a:pt x="644" y="345"/>
                  </a:lnTo>
                  <a:lnTo>
                    <a:pt x="645" y="343"/>
                  </a:lnTo>
                  <a:lnTo>
                    <a:pt x="646" y="343"/>
                  </a:lnTo>
                  <a:lnTo>
                    <a:pt x="646" y="340"/>
                  </a:lnTo>
                  <a:lnTo>
                    <a:pt x="648" y="338"/>
                  </a:lnTo>
                  <a:lnTo>
                    <a:pt x="648" y="337"/>
                  </a:lnTo>
                  <a:lnTo>
                    <a:pt x="648" y="336"/>
                  </a:lnTo>
                  <a:lnTo>
                    <a:pt x="648" y="336"/>
                  </a:lnTo>
                  <a:lnTo>
                    <a:pt x="643" y="320"/>
                  </a:lnTo>
                  <a:lnTo>
                    <a:pt x="643" y="319"/>
                  </a:lnTo>
                  <a:lnTo>
                    <a:pt x="641" y="319"/>
                  </a:lnTo>
                  <a:lnTo>
                    <a:pt x="640" y="317"/>
                  </a:lnTo>
                  <a:lnTo>
                    <a:pt x="640" y="316"/>
                  </a:lnTo>
                  <a:lnTo>
                    <a:pt x="639" y="314"/>
                  </a:lnTo>
                  <a:lnTo>
                    <a:pt x="638" y="313"/>
                  </a:lnTo>
                  <a:lnTo>
                    <a:pt x="638" y="311"/>
                  </a:lnTo>
                  <a:lnTo>
                    <a:pt x="638" y="310"/>
                  </a:lnTo>
                  <a:lnTo>
                    <a:pt x="638" y="293"/>
                  </a:lnTo>
                  <a:lnTo>
                    <a:pt x="638" y="275"/>
                  </a:lnTo>
                  <a:lnTo>
                    <a:pt x="637" y="275"/>
                  </a:lnTo>
                  <a:lnTo>
                    <a:pt x="631" y="269"/>
                  </a:lnTo>
                  <a:lnTo>
                    <a:pt x="629" y="268"/>
                  </a:lnTo>
                  <a:lnTo>
                    <a:pt x="616" y="260"/>
                  </a:lnTo>
                  <a:lnTo>
                    <a:pt x="615" y="259"/>
                  </a:lnTo>
                  <a:lnTo>
                    <a:pt x="614" y="259"/>
                  </a:lnTo>
                  <a:lnTo>
                    <a:pt x="612" y="260"/>
                  </a:lnTo>
                  <a:lnTo>
                    <a:pt x="608" y="262"/>
                  </a:lnTo>
                  <a:lnTo>
                    <a:pt x="597" y="259"/>
                  </a:lnTo>
                  <a:lnTo>
                    <a:pt x="597" y="258"/>
                  </a:lnTo>
                  <a:lnTo>
                    <a:pt x="597" y="258"/>
                  </a:lnTo>
                  <a:lnTo>
                    <a:pt x="595" y="258"/>
                  </a:lnTo>
                  <a:lnTo>
                    <a:pt x="594" y="258"/>
                  </a:lnTo>
                  <a:lnTo>
                    <a:pt x="588" y="258"/>
                  </a:lnTo>
                  <a:lnTo>
                    <a:pt x="588" y="258"/>
                  </a:lnTo>
                  <a:lnTo>
                    <a:pt x="587" y="259"/>
                  </a:lnTo>
                  <a:lnTo>
                    <a:pt x="583" y="263"/>
                  </a:lnTo>
                  <a:lnTo>
                    <a:pt x="582" y="263"/>
                  </a:lnTo>
                  <a:lnTo>
                    <a:pt x="578" y="268"/>
                  </a:lnTo>
                  <a:lnTo>
                    <a:pt x="570" y="268"/>
                  </a:lnTo>
                  <a:lnTo>
                    <a:pt x="555" y="271"/>
                  </a:lnTo>
                  <a:lnTo>
                    <a:pt x="555" y="271"/>
                  </a:lnTo>
                  <a:lnTo>
                    <a:pt x="554" y="271"/>
                  </a:lnTo>
                  <a:lnTo>
                    <a:pt x="543" y="269"/>
                  </a:lnTo>
                  <a:lnTo>
                    <a:pt x="540" y="268"/>
                  </a:lnTo>
                  <a:lnTo>
                    <a:pt x="525" y="260"/>
                  </a:lnTo>
                  <a:lnTo>
                    <a:pt x="523" y="259"/>
                  </a:lnTo>
                  <a:lnTo>
                    <a:pt x="518" y="254"/>
                  </a:lnTo>
                  <a:lnTo>
                    <a:pt x="517" y="254"/>
                  </a:lnTo>
                  <a:lnTo>
                    <a:pt x="509" y="252"/>
                  </a:lnTo>
                  <a:lnTo>
                    <a:pt x="508" y="252"/>
                  </a:lnTo>
                  <a:lnTo>
                    <a:pt x="505" y="252"/>
                  </a:lnTo>
                  <a:lnTo>
                    <a:pt x="502" y="252"/>
                  </a:lnTo>
                  <a:lnTo>
                    <a:pt x="500" y="254"/>
                  </a:lnTo>
                  <a:lnTo>
                    <a:pt x="500" y="256"/>
                  </a:lnTo>
                  <a:lnTo>
                    <a:pt x="490" y="258"/>
                  </a:lnTo>
                  <a:lnTo>
                    <a:pt x="473" y="254"/>
                  </a:lnTo>
                  <a:lnTo>
                    <a:pt x="449" y="247"/>
                  </a:lnTo>
                  <a:lnTo>
                    <a:pt x="443" y="245"/>
                  </a:lnTo>
                  <a:lnTo>
                    <a:pt x="442" y="243"/>
                  </a:lnTo>
                  <a:lnTo>
                    <a:pt x="438" y="240"/>
                  </a:lnTo>
                  <a:lnTo>
                    <a:pt x="438" y="240"/>
                  </a:lnTo>
                  <a:lnTo>
                    <a:pt x="437" y="237"/>
                  </a:lnTo>
                  <a:lnTo>
                    <a:pt x="433" y="234"/>
                  </a:lnTo>
                  <a:lnTo>
                    <a:pt x="428" y="229"/>
                  </a:lnTo>
                  <a:lnTo>
                    <a:pt x="428" y="228"/>
                  </a:lnTo>
                  <a:lnTo>
                    <a:pt x="427" y="228"/>
                  </a:lnTo>
                  <a:lnTo>
                    <a:pt x="427" y="228"/>
                  </a:lnTo>
                  <a:lnTo>
                    <a:pt x="426" y="228"/>
                  </a:lnTo>
                  <a:lnTo>
                    <a:pt x="425" y="228"/>
                  </a:lnTo>
                  <a:lnTo>
                    <a:pt x="420" y="228"/>
                  </a:lnTo>
                  <a:lnTo>
                    <a:pt x="419" y="229"/>
                  </a:lnTo>
                  <a:lnTo>
                    <a:pt x="416" y="229"/>
                  </a:lnTo>
                  <a:lnTo>
                    <a:pt x="414" y="231"/>
                  </a:lnTo>
                  <a:lnTo>
                    <a:pt x="412" y="231"/>
                  </a:lnTo>
                  <a:lnTo>
                    <a:pt x="411" y="231"/>
                  </a:lnTo>
                  <a:lnTo>
                    <a:pt x="405" y="231"/>
                  </a:lnTo>
                  <a:lnTo>
                    <a:pt x="404" y="230"/>
                  </a:lnTo>
                  <a:lnTo>
                    <a:pt x="403" y="230"/>
                  </a:lnTo>
                  <a:lnTo>
                    <a:pt x="402" y="229"/>
                  </a:lnTo>
                  <a:lnTo>
                    <a:pt x="400" y="228"/>
                  </a:lnTo>
                  <a:lnTo>
                    <a:pt x="400" y="228"/>
                  </a:lnTo>
                  <a:lnTo>
                    <a:pt x="389" y="226"/>
                  </a:lnTo>
                  <a:lnTo>
                    <a:pt x="388" y="226"/>
                  </a:lnTo>
                  <a:lnTo>
                    <a:pt x="380" y="228"/>
                  </a:lnTo>
                  <a:lnTo>
                    <a:pt x="379" y="229"/>
                  </a:lnTo>
                  <a:lnTo>
                    <a:pt x="379" y="229"/>
                  </a:lnTo>
                  <a:lnTo>
                    <a:pt x="377" y="229"/>
                  </a:lnTo>
                  <a:lnTo>
                    <a:pt x="377" y="230"/>
                  </a:lnTo>
                  <a:lnTo>
                    <a:pt x="377" y="230"/>
                  </a:lnTo>
                  <a:lnTo>
                    <a:pt x="372" y="240"/>
                  </a:lnTo>
                  <a:lnTo>
                    <a:pt x="372" y="242"/>
                  </a:lnTo>
                  <a:lnTo>
                    <a:pt x="372" y="243"/>
                  </a:lnTo>
                  <a:lnTo>
                    <a:pt x="372" y="243"/>
                  </a:lnTo>
                  <a:lnTo>
                    <a:pt x="372" y="252"/>
                  </a:lnTo>
                  <a:lnTo>
                    <a:pt x="360" y="254"/>
                  </a:lnTo>
                  <a:lnTo>
                    <a:pt x="357" y="254"/>
                  </a:lnTo>
                  <a:lnTo>
                    <a:pt x="354" y="254"/>
                  </a:lnTo>
                  <a:lnTo>
                    <a:pt x="353" y="253"/>
                  </a:lnTo>
                  <a:lnTo>
                    <a:pt x="343" y="247"/>
                  </a:lnTo>
                  <a:lnTo>
                    <a:pt x="343" y="246"/>
                  </a:lnTo>
                  <a:lnTo>
                    <a:pt x="342" y="245"/>
                  </a:lnTo>
                  <a:lnTo>
                    <a:pt x="328" y="224"/>
                  </a:lnTo>
                  <a:lnTo>
                    <a:pt x="326" y="222"/>
                  </a:lnTo>
                  <a:lnTo>
                    <a:pt x="326" y="219"/>
                  </a:lnTo>
                  <a:lnTo>
                    <a:pt x="325" y="217"/>
                  </a:lnTo>
                  <a:lnTo>
                    <a:pt x="325" y="216"/>
                  </a:lnTo>
                  <a:lnTo>
                    <a:pt x="324" y="213"/>
                  </a:lnTo>
                  <a:lnTo>
                    <a:pt x="323" y="212"/>
                  </a:lnTo>
                  <a:lnTo>
                    <a:pt x="322" y="211"/>
                  </a:lnTo>
                  <a:lnTo>
                    <a:pt x="320" y="209"/>
                  </a:lnTo>
                  <a:lnTo>
                    <a:pt x="318" y="209"/>
                  </a:lnTo>
                  <a:lnTo>
                    <a:pt x="317" y="208"/>
                  </a:lnTo>
                  <a:lnTo>
                    <a:pt x="309" y="201"/>
                  </a:lnTo>
                  <a:lnTo>
                    <a:pt x="309" y="200"/>
                  </a:lnTo>
                  <a:lnTo>
                    <a:pt x="307" y="196"/>
                  </a:lnTo>
                  <a:lnTo>
                    <a:pt x="306" y="194"/>
                  </a:lnTo>
                  <a:lnTo>
                    <a:pt x="305" y="192"/>
                  </a:lnTo>
                  <a:lnTo>
                    <a:pt x="303" y="190"/>
                  </a:lnTo>
                  <a:lnTo>
                    <a:pt x="302" y="189"/>
                  </a:lnTo>
                  <a:lnTo>
                    <a:pt x="300" y="189"/>
                  </a:lnTo>
                  <a:lnTo>
                    <a:pt x="289" y="182"/>
                  </a:lnTo>
                  <a:lnTo>
                    <a:pt x="277" y="171"/>
                  </a:lnTo>
                  <a:lnTo>
                    <a:pt x="277" y="169"/>
                  </a:lnTo>
                  <a:lnTo>
                    <a:pt x="272" y="167"/>
                  </a:lnTo>
                  <a:lnTo>
                    <a:pt x="271" y="167"/>
                  </a:lnTo>
                  <a:lnTo>
                    <a:pt x="271" y="167"/>
                  </a:lnTo>
                  <a:lnTo>
                    <a:pt x="268" y="168"/>
                  </a:lnTo>
                  <a:lnTo>
                    <a:pt x="267" y="168"/>
                  </a:lnTo>
                  <a:lnTo>
                    <a:pt x="267" y="167"/>
                  </a:lnTo>
                  <a:lnTo>
                    <a:pt x="265" y="166"/>
                  </a:lnTo>
                  <a:lnTo>
                    <a:pt x="262" y="163"/>
                  </a:lnTo>
                  <a:lnTo>
                    <a:pt x="262" y="162"/>
                  </a:lnTo>
                  <a:lnTo>
                    <a:pt x="261" y="162"/>
                  </a:lnTo>
                  <a:lnTo>
                    <a:pt x="261" y="161"/>
                  </a:lnTo>
                  <a:lnTo>
                    <a:pt x="261" y="161"/>
                  </a:lnTo>
                  <a:lnTo>
                    <a:pt x="261" y="160"/>
                  </a:lnTo>
                  <a:lnTo>
                    <a:pt x="261" y="159"/>
                  </a:lnTo>
                  <a:lnTo>
                    <a:pt x="261" y="159"/>
                  </a:lnTo>
                  <a:lnTo>
                    <a:pt x="262" y="157"/>
                  </a:lnTo>
                  <a:lnTo>
                    <a:pt x="263" y="156"/>
                  </a:lnTo>
                  <a:lnTo>
                    <a:pt x="263" y="156"/>
                  </a:lnTo>
                  <a:lnTo>
                    <a:pt x="263" y="155"/>
                  </a:lnTo>
                  <a:lnTo>
                    <a:pt x="263" y="155"/>
                  </a:lnTo>
                  <a:lnTo>
                    <a:pt x="261" y="150"/>
                  </a:lnTo>
                  <a:lnTo>
                    <a:pt x="261" y="149"/>
                  </a:lnTo>
                  <a:lnTo>
                    <a:pt x="260" y="149"/>
                  </a:lnTo>
                  <a:lnTo>
                    <a:pt x="256" y="148"/>
                  </a:lnTo>
                  <a:lnTo>
                    <a:pt x="254" y="148"/>
                  </a:lnTo>
                  <a:lnTo>
                    <a:pt x="252" y="146"/>
                  </a:lnTo>
                  <a:lnTo>
                    <a:pt x="248" y="144"/>
                  </a:lnTo>
                  <a:lnTo>
                    <a:pt x="248" y="143"/>
                  </a:lnTo>
                  <a:lnTo>
                    <a:pt x="246" y="142"/>
                  </a:lnTo>
                  <a:lnTo>
                    <a:pt x="244" y="134"/>
                  </a:lnTo>
                  <a:lnTo>
                    <a:pt x="244" y="133"/>
                  </a:lnTo>
                  <a:lnTo>
                    <a:pt x="244" y="131"/>
                  </a:lnTo>
                  <a:lnTo>
                    <a:pt x="243" y="128"/>
                  </a:lnTo>
                  <a:lnTo>
                    <a:pt x="243" y="120"/>
                  </a:lnTo>
                  <a:lnTo>
                    <a:pt x="243" y="120"/>
                  </a:lnTo>
                  <a:lnTo>
                    <a:pt x="244" y="112"/>
                  </a:lnTo>
                  <a:lnTo>
                    <a:pt x="244" y="111"/>
                  </a:lnTo>
                  <a:lnTo>
                    <a:pt x="245" y="111"/>
                  </a:lnTo>
                  <a:lnTo>
                    <a:pt x="245" y="110"/>
                  </a:lnTo>
                  <a:lnTo>
                    <a:pt x="245" y="110"/>
                  </a:lnTo>
                  <a:lnTo>
                    <a:pt x="246" y="109"/>
                  </a:lnTo>
                  <a:lnTo>
                    <a:pt x="246" y="103"/>
                  </a:lnTo>
                  <a:lnTo>
                    <a:pt x="246" y="103"/>
                  </a:lnTo>
                  <a:lnTo>
                    <a:pt x="245" y="100"/>
                  </a:lnTo>
                  <a:lnTo>
                    <a:pt x="245" y="100"/>
                  </a:lnTo>
                  <a:lnTo>
                    <a:pt x="239" y="97"/>
                  </a:lnTo>
                  <a:lnTo>
                    <a:pt x="239" y="95"/>
                  </a:lnTo>
                  <a:lnTo>
                    <a:pt x="228" y="89"/>
                  </a:lnTo>
                  <a:lnTo>
                    <a:pt x="227" y="89"/>
                  </a:lnTo>
                  <a:lnTo>
                    <a:pt x="226" y="88"/>
                  </a:lnTo>
                  <a:lnTo>
                    <a:pt x="225" y="89"/>
                  </a:lnTo>
                  <a:lnTo>
                    <a:pt x="225" y="89"/>
                  </a:lnTo>
                  <a:lnTo>
                    <a:pt x="223" y="89"/>
                  </a:lnTo>
                  <a:lnTo>
                    <a:pt x="223" y="89"/>
                  </a:lnTo>
                  <a:lnTo>
                    <a:pt x="220" y="88"/>
                  </a:lnTo>
                  <a:lnTo>
                    <a:pt x="215" y="87"/>
                  </a:lnTo>
                  <a:lnTo>
                    <a:pt x="204" y="82"/>
                  </a:lnTo>
                  <a:lnTo>
                    <a:pt x="204" y="80"/>
                  </a:lnTo>
                  <a:lnTo>
                    <a:pt x="204" y="80"/>
                  </a:lnTo>
                  <a:lnTo>
                    <a:pt x="203" y="79"/>
                  </a:lnTo>
                  <a:lnTo>
                    <a:pt x="199" y="75"/>
                  </a:lnTo>
                  <a:lnTo>
                    <a:pt x="198" y="75"/>
                  </a:lnTo>
                  <a:lnTo>
                    <a:pt x="198" y="75"/>
                  </a:lnTo>
                  <a:lnTo>
                    <a:pt x="193" y="76"/>
                  </a:lnTo>
                  <a:lnTo>
                    <a:pt x="193" y="77"/>
                  </a:lnTo>
                  <a:lnTo>
                    <a:pt x="192" y="79"/>
                  </a:lnTo>
                  <a:lnTo>
                    <a:pt x="191" y="80"/>
                  </a:lnTo>
                  <a:lnTo>
                    <a:pt x="188" y="86"/>
                  </a:lnTo>
                  <a:lnTo>
                    <a:pt x="188" y="86"/>
                  </a:lnTo>
                  <a:lnTo>
                    <a:pt x="187" y="91"/>
                  </a:lnTo>
                  <a:lnTo>
                    <a:pt x="185" y="95"/>
                  </a:lnTo>
                  <a:lnTo>
                    <a:pt x="183" y="95"/>
                  </a:lnTo>
                  <a:lnTo>
                    <a:pt x="183" y="97"/>
                  </a:lnTo>
                  <a:lnTo>
                    <a:pt x="182" y="97"/>
                  </a:lnTo>
                  <a:lnTo>
                    <a:pt x="176" y="94"/>
                  </a:lnTo>
                  <a:lnTo>
                    <a:pt x="175" y="93"/>
                  </a:lnTo>
                  <a:lnTo>
                    <a:pt x="175" y="93"/>
                  </a:lnTo>
                  <a:lnTo>
                    <a:pt x="174" y="92"/>
                  </a:lnTo>
                  <a:lnTo>
                    <a:pt x="173" y="91"/>
                  </a:lnTo>
                  <a:lnTo>
                    <a:pt x="173" y="89"/>
                  </a:lnTo>
                  <a:lnTo>
                    <a:pt x="174" y="88"/>
                  </a:lnTo>
                  <a:lnTo>
                    <a:pt x="174" y="87"/>
                  </a:lnTo>
                  <a:lnTo>
                    <a:pt x="170" y="76"/>
                  </a:lnTo>
                  <a:lnTo>
                    <a:pt x="170" y="75"/>
                  </a:lnTo>
                  <a:lnTo>
                    <a:pt x="169" y="74"/>
                  </a:lnTo>
                  <a:lnTo>
                    <a:pt x="168" y="72"/>
                  </a:lnTo>
                  <a:lnTo>
                    <a:pt x="165" y="70"/>
                  </a:lnTo>
                  <a:lnTo>
                    <a:pt x="164" y="69"/>
                  </a:lnTo>
                  <a:lnTo>
                    <a:pt x="163" y="68"/>
                  </a:lnTo>
                  <a:lnTo>
                    <a:pt x="162" y="68"/>
                  </a:lnTo>
                  <a:lnTo>
                    <a:pt x="162" y="66"/>
                  </a:lnTo>
                  <a:lnTo>
                    <a:pt x="163" y="55"/>
                  </a:lnTo>
                  <a:lnTo>
                    <a:pt x="163" y="52"/>
                  </a:lnTo>
                  <a:lnTo>
                    <a:pt x="153" y="31"/>
                  </a:lnTo>
                  <a:lnTo>
                    <a:pt x="152" y="30"/>
                  </a:lnTo>
                  <a:lnTo>
                    <a:pt x="146" y="25"/>
                  </a:lnTo>
                  <a:lnTo>
                    <a:pt x="146" y="25"/>
                  </a:lnTo>
                  <a:lnTo>
                    <a:pt x="136" y="20"/>
                  </a:lnTo>
                  <a:lnTo>
                    <a:pt x="135" y="20"/>
                  </a:lnTo>
                  <a:lnTo>
                    <a:pt x="134" y="20"/>
                  </a:lnTo>
                  <a:lnTo>
                    <a:pt x="133" y="20"/>
                  </a:lnTo>
                  <a:lnTo>
                    <a:pt x="133" y="20"/>
                  </a:lnTo>
                  <a:lnTo>
                    <a:pt x="130" y="22"/>
                  </a:lnTo>
                  <a:lnTo>
                    <a:pt x="130" y="22"/>
                  </a:lnTo>
                  <a:lnTo>
                    <a:pt x="129" y="22"/>
                  </a:lnTo>
                  <a:lnTo>
                    <a:pt x="122" y="22"/>
                  </a:lnTo>
                  <a:lnTo>
                    <a:pt x="122" y="22"/>
                  </a:lnTo>
                  <a:lnTo>
                    <a:pt x="114" y="20"/>
                  </a:lnTo>
                  <a:lnTo>
                    <a:pt x="111" y="18"/>
                  </a:lnTo>
                  <a:lnTo>
                    <a:pt x="110" y="18"/>
                  </a:lnTo>
                  <a:lnTo>
                    <a:pt x="108" y="18"/>
                  </a:lnTo>
                  <a:lnTo>
                    <a:pt x="103" y="19"/>
                  </a:lnTo>
                  <a:lnTo>
                    <a:pt x="101" y="20"/>
                  </a:lnTo>
                  <a:lnTo>
                    <a:pt x="100" y="20"/>
                  </a:lnTo>
                  <a:lnTo>
                    <a:pt x="97" y="24"/>
                  </a:lnTo>
                  <a:lnTo>
                    <a:pt x="96" y="26"/>
                  </a:lnTo>
                  <a:lnTo>
                    <a:pt x="96" y="26"/>
                  </a:lnTo>
                  <a:lnTo>
                    <a:pt x="95" y="28"/>
                  </a:lnTo>
                  <a:lnTo>
                    <a:pt x="91" y="29"/>
                  </a:lnTo>
                  <a:lnTo>
                    <a:pt x="91" y="29"/>
                  </a:lnTo>
                  <a:lnTo>
                    <a:pt x="90" y="29"/>
                  </a:lnTo>
                  <a:lnTo>
                    <a:pt x="90" y="28"/>
                  </a:lnTo>
                  <a:lnTo>
                    <a:pt x="89" y="26"/>
                  </a:lnTo>
                  <a:lnTo>
                    <a:pt x="80" y="20"/>
                  </a:lnTo>
                  <a:lnTo>
                    <a:pt x="79" y="19"/>
                  </a:lnTo>
                  <a:lnTo>
                    <a:pt x="66" y="12"/>
                  </a:lnTo>
                  <a:lnTo>
                    <a:pt x="57" y="11"/>
                  </a:lnTo>
                  <a:lnTo>
                    <a:pt x="55" y="11"/>
                  </a:lnTo>
                  <a:lnTo>
                    <a:pt x="51" y="11"/>
                  </a:lnTo>
                  <a:lnTo>
                    <a:pt x="50" y="11"/>
                  </a:lnTo>
                  <a:lnTo>
                    <a:pt x="44" y="11"/>
                  </a:lnTo>
                  <a:lnTo>
                    <a:pt x="37" y="9"/>
                  </a:lnTo>
                  <a:lnTo>
                    <a:pt x="33" y="5"/>
                  </a:lnTo>
                  <a:lnTo>
                    <a:pt x="30" y="1"/>
                  </a:lnTo>
                  <a:lnTo>
                    <a:pt x="30" y="1"/>
                  </a:lnTo>
                  <a:lnTo>
                    <a:pt x="30" y="1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7" y="1"/>
                  </a:lnTo>
                  <a:lnTo>
                    <a:pt x="28" y="3"/>
                  </a:lnTo>
                  <a:lnTo>
                    <a:pt x="27" y="11"/>
                  </a:lnTo>
                  <a:lnTo>
                    <a:pt x="20" y="134"/>
                  </a:lnTo>
                  <a:lnTo>
                    <a:pt x="2" y="431"/>
                  </a:lnTo>
                  <a:lnTo>
                    <a:pt x="2" y="431"/>
                  </a:lnTo>
                  <a:lnTo>
                    <a:pt x="0" y="434"/>
                  </a:lnTo>
                  <a:lnTo>
                    <a:pt x="19" y="437"/>
                  </a:lnTo>
                  <a:lnTo>
                    <a:pt x="46" y="454"/>
                  </a:lnTo>
                  <a:lnTo>
                    <a:pt x="56" y="474"/>
                  </a:lnTo>
                  <a:lnTo>
                    <a:pt x="71" y="465"/>
                  </a:lnTo>
                  <a:lnTo>
                    <a:pt x="84" y="463"/>
                  </a:lnTo>
                  <a:lnTo>
                    <a:pt x="114" y="476"/>
                  </a:lnTo>
                  <a:lnTo>
                    <a:pt x="136" y="481"/>
                  </a:lnTo>
                  <a:lnTo>
                    <a:pt x="151" y="488"/>
                  </a:lnTo>
                  <a:lnTo>
                    <a:pt x="176" y="508"/>
                  </a:lnTo>
                  <a:lnTo>
                    <a:pt x="206" y="525"/>
                  </a:lnTo>
                  <a:lnTo>
                    <a:pt x="211" y="533"/>
                  </a:lnTo>
                  <a:lnTo>
                    <a:pt x="233" y="529"/>
                  </a:lnTo>
                  <a:lnTo>
                    <a:pt x="261" y="519"/>
                  </a:lnTo>
                  <a:lnTo>
                    <a:pt x="278" y="498"/>
                  </a:lnTo>
                  <a:lnTo>
                    <a:pt x="295" y="486"/>
                  </a:lnTo>
                  <a:lnTo>
                    <a:pt x="312" y="480"/>
                  </a:lnTo>
                  <a:lnTo>
                    <a:pt x="326" y="479"/>
                  </a:lnTo>
                  <a:lnTo>
                    <a:pt x="326" y="474"/>
                  </a:lnTo>
                  <a:lnTo>
                    <a:pt x="306" y="459"/>
                  </a:lnTo>
                  <a:lnTo>
                    <a:pt x="322" y="459"/>
                  </a:lnTo>
                  <a:lnTo>
                    <a:pt x="348" y="442"/>
                  </a:lnTo>
                  <a:lnTo>
                    <a:pt x="362" y="451"/>
                  </a:lnTo>
                  <a:lnTo>
                    <a:pt x="362" y="471"/>
                  </a:lnTo>
                  <a:lnTo>
                    <a:pt x="355" y="488"/>
                  </a:lnTo>
                  <a:lnTo>
                    <a:pt x="335" y="486"/>
                  </a:lnTo>
                  <a:lnTo>
                    <a:pt x="341" y="496"/>
                  </a:lnTo>
                  <a:lnTo>
                    <a:pt x="357" y="503"/>
                  </a:lnTo>
                  <a:lnTo>
                    <a:pt x="372" y="499"/>
                  </a:lnTo>
                  <a:lnTo>
                    <a:pt x="393" y="486"/>
                  </a:lnTo>
                  <a:lnTo>
                    <a:pt x="402" y="497"/>
                  </a:lnTo>
                  <a:lnTo>
                    <a:pt x="395" y="514"/>
                  </a:lnTo>
                  <a:lnTo>
                    <a:pt x="395" y="522"/>
                  </a:lnTo>
                  <a:lnTo>
                    <a:pt x="405" y="536"/>
                  </a:lnTo>
                  <a:lnTo>
                    <a:pt x="422" y="538"/>
                  </a:lnTo>
                  <a:lnTo>
                    <a:pt x="428" y="553"/>
                  </a:lnTo>
                  <a:lnTo>
                    <a:pt x="440" y="560"/>
                  </a:lnTo>
                  <a:lnTo>
                    <a:pt x="446" y="561"/>
                  </a:lnTo>
                  <a:lnTo>
                    <a:pt x="465" y="590"/>
                  </a:lnTo>
                  <a:lnTo>
                    <a:pt x="472" y="583"/>
                  </a:lnTo>
                  <a:lnTo>
                    <a:pt x="475" y="567"/>
                  </a:lnTo>
                  <a:lnTo>
                    <a:pt x="484" y="551"/>
                  </a:lnTo>
                  <a:lnTo>
                    <a:pt x="477" y="551"/>
                  </a:lnTo>
                  <a:lnTo>
                    <a:pt x="467" y="557"/>
                  </a:lnTo>
                  <a:lnTo>
                    <a:pt x="460" y="565"/>
                  </a:lnTo>
                  <a:lnTo>
                    <a:pt x="456" y="557"/>
                  </a:lnTo>
                  <a:lnTo>
                    <a:pt x="459" y="544"/>
                  </a:lnTo>
                  <a:lnTo>
                    <a:pt x="465" y="543"/>
                  </a:lnTo>
                  <a:lnTo>
                    <a:pt x="475" y="545"/>
                  </a:lnTo>
                  <a:lnTo>
                    <a:pt x="497" y="540"/>
                  </a:lnTo>
                  <a:lnTo>
                    <a:pt x="502" y="548"/>
                  </a:lnTo>
                  <a:lnTo>
                    <a:pt x="512" y="539"/>
                  </a:lnTo>
                  <a:lnTo>
                    <a:pt x="532" y="529"/>
                  </a:lnTo>
                  <a:lnTo>
                    <a:pt x="537" y="522"/>
                  </a:lnTo>
                  <a:lnTo>
                    <a:pt x="549" y="511"/>
                  </a:lnTo>
                  <a:lnTo>
                    <a:pt x="572" y="499"/>
                  </a:lnTo>
                  <a:lnTo>
                    <a:pt x="588" y="488"/>
                  </a:lnTo>
                  <a:lnTo>
                    <a:pt x="626" y="475"/>
                  </a:lnTo>
                  <a:lnTo>
                    <a:pt x="645" y="470"/>
                  </a:lnTo>
                  <a:lnTo>
                    <a:pt x="729" y="479"/>
                  </a:lnTo>
                  <a:lnTo>
                    <a:pt x="761" y="475"/>
                  </a:lnTo>
                  <a:lnTo>
                    <a:pt x="768" y="454"/>
                  </a:lnTo>
                  <a:lnTo>
                    <a:pt x="772" y="454"/>
                  </a:lnTo>
                  <a:lnTo>
                    <a:pt x="784" y="463"/>
                  </a:lnTo>
                  <a:lnTo>
                    <a:pt x="788" y="454"/>
                  </a:lnTo>
                  <a:lnTo>
                    <a:pt x="784" y="451"/>
                  </a:lnTo>
                  <a:lnTo>
                    <a:pt x="784" y="451"/>
                  </a:lnTo>
                  <a:close/>
                  <a:moveTo>
                    <a:pt x="575" y="675"/>
                  </a:moveTo>
                  <a:lnTo>
                    <a:pt x="571" y="681"/>
                  </a:lnTo>
                  <a:lnTo>
                    <a:pt x="580" y="692"/>
                  </a:lnTo>
                  <a:lnTo>
                    <a:pt x="587" y="711"/>
                  </a:lnTo>
                  <a:lnTo>
                    <a:pt x="587" y="730"/>
                  </a:lnTo>
                  <a:lnTo>
                    <a:pt x="604" y="723"/>
                  </a:lnTo>
                  <a:lnTo>
                    <a:pt x="605" y="715"/>
                  </a:lnTo>
                  <a:lnTo>
                    <a:pt x="604" y="696"/>
                  </a:lnTo>
                  <a:lnTo>
                    <a:pt x="582" y="670"/>
                  </a:lnTo>
                  <a:lnTo>
                    <a:pt x="575" y="675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/>
                <a:ea typeface="+mn-ea"/>
                <a:cs typeface="+mn-cs"/>
              </a:endParaRPr>
            </a:p>
          </p:txBody>
        </p:sp>
      </p:grp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E199B3FC-FAE1-6557-C87A-9801C0F5E6A5}"/>
              </a:ext>
            </a:extLst>
          </p:cNvPr>
          <p:cNvSpPr txBox="1">
            <a:spLocks/>
          </p:cNvSpPr>
          <p:nvPr/>
        </p:nvSpPr>
        <p:spPr>
          <a:xfrm>
            <a:off x="360000" y="6455687"/>
            <a:ext cx="6720000" cy="25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Public Sans SemiBold" pitchFamily="2" charset="0"/>
                <a:ea typeface="+mn-ea"/>
                <a:cs typeface="+mn-cs"/>
              </a:defRPr>
            </a:lvl1pPr>
            <a:lvl2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-18000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Times New Roman" panose="02020603050405020304" pitchFamily="18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bg2"/>
                </a:solidFill>
              </a:rPr>
              <a:t>Office of the Chief Scientist &amp; Engineer</a:t>
            </a:r>
            <a:endParaRPr lang="en-AU" sz="1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2629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359B143-3B84-76FF-C834-4E9B8D3037F3}"/>
              </a:ext>
            </a:extLst>
          </p:cNvPr>
          <p:cNvSpPr/>
          <p:nvPr/>
        </p:nvSpPr>
        <p:spPr>
          <a:xfrm>
            <a:off x="360000" y="4468238"/>
            <a:ext cx="5515506" cy="121271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0A6DF5-EEE8-4EF1-C082-F1C5BF7C9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Eligibility Criteria: Grant Activities &amp; Expenses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97170-436D-9BAC-81D5-6672F25536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0000" y="1800000"/>
            <a:ext cx="5431200" cy="4351339"/>
          </a:xfrm>
        </p:spPr>
        <p:txBody>
          <a:bodyPr>
            <a:normAutofit/>
          </a:bodyPr>
          <a:lstStyle/>
          <a:p>
            <a:pPr marL="429750" lvl="2" indent="-285750">
              <a:buSzPct val="1250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AU" sz="1800" dirty="0"/>
              <a:t>TRL 3-7 at time of application</a:t>
            </a:r>
          </a:p>
          <a:p>
            <a:pPr marL="429750" lvl="2" indent="-285750">
              <a:buSzPct val="1250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AU" sz="1800" dirty="0"/>
              <a:t>Stream A: existing physical prototype</a:t>
            </a:r>
          </a:p>
          <a:p>
            <a:pPr marL="429750" lvl="2" indent="-285750">
              <a:buSzPct val="1250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AU" sz="1800" dirty="0"/>
              <a:t>Stream B: proof-of-concept</a:t>
            </a:r>
          </a:p>
          <a:p>
            <a:pPr marL="429750" lvl="2" indent="-285750">
              <a:buSzPct val="1250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AU" sz="1800" dirty="0"/>
              <a:t>Project timeline: 2 years</a:t>
            </a:r>
          </a:p>
          <a:p>
            <a:pPr marL="429750" lvl="2" indent="-285750">
              <a:buSzPct val="1250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AU" sz="1800" dirty="0"/>
              <a:t>No prior grant funding for the same activities</a:t>
            </a:r>
          </a:p>
          <a:p>
            <a:pPr marL="429750" lvl="2" indent="-285750">
              <a:buSzPct val="1250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AU" sz="1800" dirty="0"/>
              <a:t>Not eligible for Medical Devices Fund</a:t>
            </a:r>
          </a:p>
          <a:p>
            <a:pPr marL="429750" lvl="2" indent="-285750">
              <a:buSzPct val="1250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AU" sz="1800" dirty="0"/>
              <a:t>&gt;65% of grant funding must be spent in NSW</a:t>
            </a:r>
          </a:p>
          <a:p>
            <a:pPr marL="429750" lvl="2" indent="-285750">
              <a:buSzPct val="1250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endParaRPr lang="en-AU" sz="1800" dirty="0"/>
          </a:p>
          <a:p>
            <a:pPr marL="429750" lvl="2" indent="-285750">
              <a:buSzPct val="125000"/>
              <a:buFont typeface="Public Sans Light" pitchFamily="2" charset="0"/>
              <a:buChar char="X"/>
            </a:pPr>
            <a:r>
              <a:rPr lang="en-AU" sz="1800" b="1">
                <a:solidFill>
                  <a:schemeClr val="bg1"/>
                </a:solidFill>
              </a:rPr>
              <a:t>Digital only applications: AI solutions, SaaS, Data platforms, Apps etc. are ineligible</a:t>
            </a:r>
          </a:p>
          <a:p>
            <a:pPr marL="429750" lvl="2" indent="-285750">
              <a:buSzPct val="125000"/>
              <a:buFont typeface="Public Sans Light" pitchFamily="2" charset="0"/>
              <a:buChar char="X"/>
            </a:pPr>
            <a:r>
              <a:rPr lang="en-AU" sz="1800" b="1">
                <a:solidFill>
                  <a:schemeClr val="bg1"/>
                </a:solidFill>
              </a:rPr>
              <a:t>Medical Devices are ineligible</a:t>
            </a:r>
          </a:p>
          <a:p>
            <a:pPr marL="144000" lvl="2">
              <a:buSzPct val="125000"/>
            </a:pPr>
            <a:endParaRPr lang="en-AU" sz="18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B87324-4422-02C2-646B-D63DC5F8A8B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144000" lvl="2">
              <a:buSzPct val="125000"/>
            </a:pPr>
            <a:r>
              <a:rPr lang="en-AU" sz="1800" b="1"/>
              <a:t>Eligible expenses:</a:t>
            </a:r>
          </a:p>
          <a:p>
            <a:pPr marL="429750" lvl="2" indent="-285750">
              <a:buSzPct val="1250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AU" sz="1800" dirty="0"/>
              <a:t>Prototyping, product development, piloting studies</a:t>
            </a:r>
          </a:p>
          <a:p>
            <a:pPr marL="429750" lvl="2" indent="-285750">
              <a:buSzPct val="1250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AU" sz="1800" dirty="0"/>
              <a:t>Manufacturing and/or scaling</a:t>
            </a:r>
          </a:p>
          <a:p>
            <a:pPr marL="429750" lvl="2" indent="-285750">
              <a:buSzPct val="1250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AU" sz="1800" dirty="0"/>
              <a:t>Conducting market research, testing and trials</a:t>
            </a:r>
          </a:p>
          <a:p>
            <a:pPr marL="429750" lvl="2" indent="-285750">
              <a:buSzPct val="1250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AU" sz="1800" dirty="0"/>
              <a:t>Regulatory approvals and other relevant certifications</a:t>
            </a:r>
          </a:p>
          <a:p>
            <a:pPr marL="429750" lvl="2" indent="-285750">
              <a:buSzPct val="1250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AU" sz="1800" dirty="0"/>
              <a:t>Salaries and access to external expertise</a:t>
            </a:r>
          </a:p>
          <a:p>
            <a:pPr marL="429750" lvl="2" indent="-285750">
              <a:buSzPct val="1250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AU" sz="1800" dirty="0"/>
              <a:t>Commercialisation strategies and feasibility studies</a:t>
            </a:r>
          </a:p>
          <a:p>
            <a:pPr marL="429750" lvl="2" indent="-285750">
              <a:buSzPct val="1250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AU" sz="1800" dirty="0"/>
              <a:t>Project consumables </a:t>
            </a:r>
          </a:p>
          <a:p>
            <a:pPr marL="429750" lvl="2" indent="-285750">
              <a:buSzPct val="1250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AU" sz="1800" dirty="0"/>
              <a:t>Specialist equipment and/or infrastructure</a:t>
            </a:r>
          </a:p>
          <a:p>
            <a:pPr marL="429750" lvl="2" indent="-285750">
              <a:buSzPct val="1250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AU" sz="1800" dirty="0"/>
              <a:t>Intellectual property protection or advice</a:t>
            </a:r>
          </a:p>
          <a:p>
            <a:endParaRPr lang="en-A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8A3379-A0E7-A38A-F424-7BBE7C23D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dirty="0">
                <a:solidFill>
                  <a:schemeClr val="bg2"/>
                </a:solidFill>
              </a:rPr>
              <a:t>Office of the Chief Scientist &amp; Engineer</a:t>
            </a:r>
            <a:endParaRPr lang="en-AU" sz="1400" dirty="0">
              <a:solidFill>
                <a:schemeClr val="bg2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2CE68C-DCC5-ABCA-2C52-DF228A49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18560306"/>
      </p:ext>
    </p:extLst>
  </p:cSld>
  <p:clrMapOvr>
    <a:masterClrMapping/>
  </p:clrMapOvr>
</p:sld>
</file>

<file path=ppt/theme/theme1.xml><?xml version="1.0" encoding="utf-8"?>
<a:theme xmlns:a="http://schemas.openxmlformats.org/drawingml/2006/main" name="NSWG Corporate">
  <a:themeElements>
    <a:clrScheme name="NSWG Corporate">
      <a:dk1>
        <a:srgbClr val="22272B"/>
      </a:dk1>
      <a:lt1>
        <a:srgbClr val="FFFFFF"/>
      </a:lt1>
      <a:dk2>
        <a:srgbClr val="D7153A"/>
      </a:dk2>
      <a:lt2>
        <a:srgbClr val="002664"/>
      </a:lt2>
      <a:accent1>
        <a:srgbClr val="002664"/>
      </a:accent1>
      <a:accent2>
        <a:srgbClr val="CBEDFD"/>
      </a:accent2>
      <a:accent3>
        <a:srgbClr val="146CFD"/>
      </a:accent3>
      <a:accent4>
        <a:srgbClr val="8CE0FF"/>
      </a:accent4>
      <a:accent5>
        <a:srgbClr val="495054"/>
      </a:accent5>
      <a:accent6>
        <a:srgbClr val="FFB8C1"/>
      </a:accent6>
      <a:hlink>
        <a:srgbClr val="22272B"/>
      </a:hlink>
      <a:folHlink>
        <a:srgbClr val="22272B"/>
      </a:folHlink>
    </a:clrScheme>
    <a:fontScheme name="NSW Government">
      <a:majorFont>
        <a:latin typeface="Public Sans"/>
        <a:ea typeface=""/>
        <a:cs typeface=""/>
      </a:majorFont>
      <a:minorFont>
        <a:latin typeface="Public Sans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IT Powerpoint Presentation I Feb 2022" id="{6D90A9AC-B9CF-4E5B-A686-B898F125F4B9}" vid="{803D301B-5D64-4196-8075-4BA8845246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grationWizIdDocumentLibraryPermissions xmlns="ad73b14b-628b-4661-b197-842d595ad987" xsi:nil="true"/>
    <MigrationWizIdSecurityGroups xmlns="ad73b14b-628b-4661-b197-842d595ad987" xsi:nil="true"/>
    <lcf76f155ced4ddcb4097134ff3c332f xmlns="ad73b14b-628b-4661-b197-842d595ad987">
      <Terms xmlns="http://schemas.microsoft.com/office/infopath/2007/PartnerControls"/>
    </lcf76f155ced4ddcb4097134ff3c332f>
    <MigrationWizId xmlns="ad73b14b-628b-4661-b197-842d595ad987" xsi:nil="true"/>
    <TaxCatchAll xmlns="9f0ac7ce-5f57-4ea0-9af7-01d4f3f1ccae" xsi:nil="true"/>
    <MigrationWizIdPermissions xmlns="ad73b14b-628b-4661-b197-842d595ad987" xsi:nil="true"/>
    <MigrationWizIdPermissionLevels xmlns="ad73b14b-628b-4661-b197-842d595ad987" xsi:nil="true"/>
    <SharedWithUsers xmlns="6ef2f139-6c87-403b-a963-14bdaefc3901">
      <UserInfo>
        <DisplayName>Jaclyn Aldenhoven</DisplayName>
        <AccountId>21</AccountId>
        <AccountType/>
      </UserInfo>
      <UserInfo>
        <DisplayName>Chris Newman</DisplayName>
        <AccountId>29</AccountId>
        <AccountType/>
      </UserInfo>
      <UserInfo>
        <DisplayName>Jerein Kailath</DisplayName>
        <AccountId>30</AccountId>
        <AccountType/>
      </UserInfo>
    </SharedWithUsers>
    <preview xmlns="ad73b14b-628b-4661-b197-842d595ad987" xsi:nil="true"/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777522E1F926478C2B26F3C88D92F7" ma:contentTypeVersion="28" ma:contentTypeDescription="Create a new document." ma:contentTypeScope="" ma:versionID="802b2501b8cb38b2cf39ac42ee3d3558">
  <xsd:schema xmlns:xsd="http://www.w3.org/2001/XMLSchema" xmlns:xs="http://www.w3.org/2001/XMLSchema" xmlns:p="http://schemas.microsoft.com/office/2006/metadata/properties" xmlns:ns1="http://schemas.microsoft.com/sharepoint/v3" xmlns:ns2="ad73b14b-628b-4661-b197-842d595ad987" xmlns:ns3="6ef2f139-6c87-403b-a963-14bdaefc3901" xmlns:ns4="9f0ac7ce-5f57-4ea0-9af7-01d4f3f1ccae" targetNamespace="http://schemas.microsoft.com/office/2006/metadata/properties" ma:root="true" ma:fieldsID="ed9bccc49cab0c4478654dbc25d2f587" ns1:_="" ns2:_="" ns3:_="" ns4:_="">
    <xsd:import namespace="http://schemas.microsoft.com/sharepoint/v3"/>
    <xsd:import namespace="ad73b14b-628b-4661-b197-842d595ad987"/>
    <xsd:import namespace="6ef2f139-6c87-403b-a963-14bdaefc3901"/>
    <xsd:import namespace="9f0ac7ce-5f57-4ea0-9af7-01d4f3f1ccae"/>
    <xsd:element name="properties">
      <xsd:complexType>
        <xsd:sequence>
          <xsd:element name="documentManagement">
            <xsd:complexType>
              <xsd:all>
                <xsd:element ref="ns2:MigrationWizId" minOccurs="0"/>
                <xsd:element ref="ns2:MigrationWizIdPermissions" minOccurs="0"/>
                <xsd:element ref="ns2:MigrationWizIdPermissionLevels" minOccurs="0"/>
                <xsd:element ref="ns2:MigrationWizIdDocumentLibraryPermissions" minOccurs="0"/>
                <xsd:element ref="ns2:MigrationWizIdSecurityGroups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  <xsd:element ref="ns2:preview" minOccurs="0"/>
                <xsd:element ref="ns2:MediaServiceBillingMetadata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3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3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73b14b-628b-4661-b197-842d595ad987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PermissionLevels" ma:index="10" nillable="true" ma:displayName="MigrationWizIdPermissionLevels" ma:internalName="MigrationWizIdPermissionLevels">
      <xsd:simpleType>
        <xsd:restriction base="dms:Text"/>
      </xsd:simpleType>
    </xsd:element>
    <xsd:element name="MigrationWizIdDocumentLibraryPermissions" ma:index="11" nillable="true" ma:displayName="MigrationWizIdDocumentLibraryPermissions" ma:internalName="MigrationWizIdDocumentLibraryPermissions">
      <xsd:simpleType>
        <xsd:restriction base="dms:Text"/>
      </xsd:simpleType>
    </xsd:element>
    <xsd:element name="MigrationWizIdSecurityGroups" ma:index="12" nillable="true" ma:displayName="MigrationWizIdSecurityGroups" ma:internalName="MigrationWizIdSecurityGroups">
      <xsd:simpleType>
        <xsd:restriction base="dms:Text"/>
      </xsd:simple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1" nillable="true" ma:displayName="Tags" ma:internalName="MediaServiceAutoTags" ma:readOnly="true">
      <xsd:simpleType>
        <xsd:restriction base="dms:Text"/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4" nillable="true" ma:displayName="Location" ma:internalName="MediaServiceLocation" ma:readOnly="true">
      <xsd:simpleType>
        <xsd:restriction base="dms:Text"/>
      </xsd:simpleType>
    </xsd:element>
    <xsd:element name="MediaServiceOCR" ma:index="2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7" nillable="true" ma:taxonomy="true" ma:internalName="lcf76f155ced4ddcb4097134ff3c332f" ma:taxonomyFieldName="MediaServiceImageTags" ma:displayName="Image Tags" ma:readOnly="false" ma:fieldId="{5cf76f15-5ced-4ddc-b409-7134ff3c332f}" ma:taxonomyMulti="true" ma:sspId="c6004604-8c32-4241-8b90-5e68b4a33b5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9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preview" ma:index="31" nillable="true" ma:displayName="preview" ma:format="Thumbnail" ma:internalName="preview">
      <xsd:simpleType>
        <xsd:restriction base="dms:Unknown"/>
      </xsd:simpleType>
    </xsd:element>
    <xsd:element name="MediaServiceBillingMetadata" ma:index="32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f2f139-6c87-403b-a963-14bdaefc3901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0ac7ce-5f57-4ea0-9af7-01d4f3f1ccae" elementFormDefault="qualified">
    <xsd:import namespace="http://schemas.microsoft.com/office/2006/documentManagement/types"/>
    <xsd:import namespace="http://schemas.microsoft.com/office/infopath/2007/PartnerControls"/>
    <xsd:element name="TaxCatchAll" ma:index="28" nillable="true" ma:displayName="Taxonomy Catch All Column" ma:hidden="true" ma:list="{09b965b6-cfd1-4727-864e-c446f14ba0e2}" ma:internalName="TaxCatchAll" ma:showField="CatchAllData" ma:web="6ef2f139-6c87-403b-a963-14bdaefc390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60A4C73-E9E0-49F6-9640-0ACD64572B00}">
  <ds:schemaRefs>
    <ds:schemaRef ds:uri="http://purl.org/dc/terms/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ad73b14b-628b-4661-b197-842d595ad987"/>
    <ds:schemaRef ds:uri="http://purl.org/dc/elements/1.1/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9f0ac7ce-5f57-4ea0-9af7-01d4f3f1ccae"/>
    <ds:schemaRef ds:uri="6ef2f139-6c87-403b-a963-14bdaefc3901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07A6967-E00B-44A6-8FD3-9CE672112DC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1D08968-D6A0-4729-B75E-E4F4D4E9C9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d73b14b-628b-4661-b197-842d595ad987"/>
    <ds:schemaRef ds:uri="6ef2f139-6c87-403b-a963-14bdaefc3901"/>
    <ds:schemaRef ds:uri="9f0ac7ce-5f57-4ea0-9af7-01d4f3f1cca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DEIT-Powerpoint-Presentation-I-Feb-2022-1-2</Template>
  <TotalTime>3897</TotalTime>
  <Words>1106</Words>
  <Application>Microsoft Office PowerPoint</Application>
  <PresentationFormat>Widescreen</PresentationFormat>
  <Paragraphs>207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Calibri</vt:lpstr>
      <vt:lpstr>Open Sans Light</vt:lpstr>
      <vt:lpstr>Public Sans</vt:lpstr>
      <vt:lpstr>Public Sans ExtraLight</vt:lpstr>
      <vt:lpstr>Public Sans Light</vt:lpstr>
      <vt:lpstr>Public Sans SemiBold</vt:lpstr>
      <vt:lpstr>Times New Roman</vt:lpstr>
      <vt:lpstr>NSWG Corporate</vt:lpstr>
      <vt:lpstr>PowerPoint Presentation</vt:lpstr>
      <vt:lpstr>Agenda</vt:lpstr>
      <vt:lpstr>PowerPoint Presentation</vt:lpstr>
      <vt:lpstr>OCSE Commercialisation Programs</vt:lpstr>
      <vt:lpstr>ETCF: Overview</vt:lpstr>
      <vt:lpstr>ETCF: Objectives &amp; Target audience</vt:lpstr>
      <vt:lpstr>ETCF: What makes it attractive</vt:lpstr>
      <vt:lpstr>Eligibility Criteria: Applicant</vt:lpstr>
      <vt:lpstr>Eligibility Criteria: Grant Activities &amp; Expenses</vt:lpstr>
      <vt:lpstr>Application Process</vt:lpstr>
      <vt:lpstr>Assessment Process &amp; Decision making</vt:lpstr>
      <vt:lpstr>Funding Deed, reporting &amp; repayment </vt:lpstr>
      <vt:lpstr>Key Dates</vt:lpstr>
      <vt:lpstr>How to apply (via SmartyGrants)</vt:lpstr>
      <vt:lpstr>Questions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TRICEP Workshop</dc:title>
  <dc:creator>Jaclyn Aldenhoven</dc:creator>
  <cp:lastModifiedBy>Jerein Kailath</cp:lastModifiedBy>
  <cp:revision>5</cp:revision>
  <dcterms:created xsi:type="dcterms:W3CDTF">2022-08-05T05:51:49Z</dcterms:created>
  <dcterms:modified xsi:type="dcterms:W3CDTF">2026-04-09T02:24:21Z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0x010100F1777522E1F926478C2B26F3C88D92F7</vt:lpwstr>
  </property>
  <property fmtid="{D5CDD505-2E9C-101B-9397-08002B2CF9AE}" pid="3" name="MSIP_Label_a6214476-0a12-4e5a-9f69-27718960d391_Enabled">
    <vt:lpwstr>true</vt:lpwstr>
  </property>
  <property fmtid="{D5CDD505-2E9C-101B-9397-08002B2CF9AE}" pid="4" name="MSIP_Label_a6214476-0a12-4e5a-9f69-27718960d391_SetDate">
    <vt:lpwstr>2022-08-05T05:51:50Z</vt:lpwstr>
  </property>
  <property fmtid="{D5CDD505-2E9C-101B-9397-08002B2CF9AE}" pid="5" name="MSIP_Label_a6214476-0a12-4e5a-9f69-27718960d391_Method">
    <vt:lpwstr>Standard</vt:lpwstr>
  </property>
  <property fmtid="{D5CDD505-2E9C-101B-9397-08002B2CF9AE}" pid="6" name="MSIP_Label_a6214476-0a12-4e5a-9f69-27718960d391_Name">
    <vt:lpwstr>OFFICIAL</vt:lpwstr>
  </property>
  <property fmtid="{D5CDD505-2E9C-101B-9397-08002B2CF9AE}" pid="7" name="MSIP_Label_a6214476-0a12-4e5a-9f69-27718960d391_SiteId">
    <vt:lpwstr>1ef97a68-e8ab-44ed-a16d-b579fe2d7cd8</vt:lpwstr>
  </property>
  <property fmtid="{D5CDD505-2E9C-101B-9397-08002B2CF9AE}" pid="8" name="MSIP_Label_a6214476-0a12-4e5a-9f69-27718960d391_ActionId">
    <vt:lpwstr>642b3c48-78d4-4ce5-88a6-f24a1d2b617a</vt:lpwstr>
  </property>
  <property fmtid="{D5CDD505-2E9C-101B-9397-08002B2CF9AE}" pid="9" name="MSIP_Label_a6214476-0a12-4e5a-9f69-27718960d391_ContentBits">
    <vt:lpwstr>3</vt:lpwstr>
  </property>
  <property fmtid="{D5CDD505-2E9C-101B-9397-08002B2CF9AE}" pid="10" name="ClassificationContentMarkingFooterLocations">
    <vt:lpwstr>NSWG Corporate:12</vt:lpwstr>
  </property>
  <property fmtid="{D5CDD505-2E9C-101B-9397-08002B2CF9AE}" pid="11" name="ClassificationContentMarkingFooterText">
    <vt:lpwstr>OFFICIAL</vt:lpwstr>
  </property>
  <property fmtid="{D5CDD505-2E9C-101B-9397-08002B2CF9AE}" pid="12" name="ClassificationContentMarkingHeaderLocations">
    <vt:lpwstr>NSWG Corporate:10</vt:lpwstr>
  </property>
  <property fmtid="{D5CDD505-2E9C-101B-9397-08002B2CF9AE}" pid="13" name="ClassificationContentMarkingHeaderText">
    <vt:lpwstr>OFFICIAL</vt:lpwstr>
  </property>
  <property fmtid="{D5CDD505-2E9C-101B-9397-08002B2CF9AE}" pid="14" name="MediaServiceImageTags">
    <vt:lpwstr/>
  </property>
</Properties>
</file>